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0" r:id="rId2"/>
    <p:sldId id="278" r:id="rId3"/>
    <p:sldId id="418" r:id="rId4"/>
    <p:sldId id="449" r:id="rId5"/>
    <p:sldId id="450" r:id="rId6"/>
    <p:sldId id="451" r:id="rId7"/>
    <p:sldId id="442" r:id="rId8"/>
    <p:sldId id="443" r:id="rId9"/>
    <p:sldId id="448" r:id="rId10"/>
    <p:sldId id="444" r:id="rId11"/>
    <p:sldId id="447" r:id="rId12"/>
    <p:sldId id="445" r:id="rId13"/>
    <p:sldId id="44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88" y="108"/>
      </p:cViewPr>
      <p:guideLst>
        <p:guide orient="horz" pos="2160"/>
        <p:guide pos="3840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0F511-CDED-44C8-9F26-88A9E5495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FFEA12-6CA4-49E9-976C-21D5C7ED6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C1C089-677D-47B0-8EA9-3264F581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EFB91-900B-4B59-A9B9-16897CB5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92E3D-5BA2-4F1D-A116-F89FD431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8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F446F-522A-4F03-BF3E-43FD9086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6C1448-793D-49C5-8AAC-B37253D2D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3571F-228D-4984-A3F8-277D07C6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F98ECD-3489-43C9-AC33-83774F7FD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31A05-65C5-4BF9-8987-E2F23C1C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3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47B49D-7F6B-44B2-BA5B-7DDCAC16F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A8032D-22E7-41D5-A2C2-EBD071FAB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62EB2-DB92-4636-9421-1D24FA36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18556-3474-4DDF-956C-AD8024A0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C2F4EB-62DE-4CA3-8C73-2A117EF0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6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D PPT template_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A8B3727-7F58-8EF4-C800-290E4872E2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215293" cy="6858000"/>
          </a:xfrm>
          <a:custGeom>
            <a:avLst/>
            <a:gdLst>
              <a:gd name="connsiteX0" fmla="*/ 0 w 10215293"/>
              <a:gd name="connsiteY0" fmla="*/ 0 h 6858000"/>
              <a:gd name="connsiteX1" fmla="*/ 8234707 w 10215293"/>
              <a:gd name="connsiteY1" fmla="*/ 0 h 6858000"/>
              <a:gd name="connsiteX2" fmla="*/ 10215293 w 10215293"/>
              <a:gd name="connsiteY2" fmla="*/ 3443815 h 6858000"/>
              <a:gd name="connsiteX3" fmla="*/ 8248408 w 10215293"/>
              <a:gd name="connsiteY3" fmla="*/ 6858000 h 6858000"/>
              <a:gd name="connsiteX4" fmla="*/ 0 w 1021529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5293" h="6858000">
                <a:moveTo>
                  <a:pt x="0" y="0"/>
                </a:moveTo>
                <a:lnTo>
                  <a:pt x="8234707" y="0"/>
                </a:lnTo>
                <a:lnTo>
                  <a:pt x="10215293" y="3443815"/>
                </a:lnTo>
                <a:lnTo>
                  <a:pt x="82484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200" b="0" i="0">
                <a:solidFill>
                  <a:srgbClr val="FF0000"/>
                </a:solidFill>
                <a:latin typeface="HD현대고딕  Regular" panose="020B0600000101010101" pitchFamily="50" charset="-127"/>
                <a:ea typeface="HD현대고딕  Regular" panose="020B0600000101010101" pitchFamily="50" charset="-127"/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18A07-015A-02DE-8F67-259C9064C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50" y="-1"/>
            <a:ext cx="4865225" cy="6877543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A75AE5-1109-174D-0020-7675D4049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1828800"/>
            <a:ext cx="8030817" cy="1182491"/>
          </a:xfrm>
        </p:spPr>
        <p:txBody>
          <a:bodyPr anchor="b">
            <a:noAutofit/>
          </a:bodyPr>
          <a:lstStyle>
            <a:lvl1pPr marL="0" indent="0">
              <a:spcBef>
                <a:spcPts val="100"/>
              </a:spcBef>
              <a:buNone/>
              <a:defRPr sz="3800" b="0" i="0">
                <a:solidFill>
                  <a:schemeClr val="bg1"/>
                </a:solidFill>
                <a:latin typeface="HD현대체 Bold" panose="02090600000101010101" pitchFamily="18" charset="-127"/>
                <a:ea typeface="HD현대체 Bold" panose="02090600000101010101" pitchFamily="18" charset="-127"/>
              </a:defRPr>
            </a:lvl1pPr>
          </a:lstStyle>
          <a:p>
            <a:r>
              <a:rPr lang="ko-KR" altLang="en-US" dirty="0"/>
              <a:t>표지 제목</a:t>
            </a:r>
            <a:endParaRPr lang="en-GB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AF8EDDA-F887-1711-034A-EF77CE9648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3041650"/>
            <a:ext cx="3938588" cy="28795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 b="0" i="0">
                <a:solidFill>
                  <a:schemeClr val="bg1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defRPr>
            </a:lvl1pPr>
          </a:lstStyle>
          <a:p>
            <a:r>
              <a:rPr lang="ko-KR" altLang="en-US" dirty="0"/>
              <a:t>부서</a:t>
            </a:r>
            <a:endParaRPr lang="en-GB" altLang="ko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5943C0-848C-A83B-F786-5B179F68A7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400" y="5714419"/>
            <a:ext cx="2057400" cy="287959"/>
          </a:xfr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defRPr>
            </a:lvl1pPr>
          </a:lstStyle>
          <a:p>
            <a:r>
              <a:rPr lang="ko-KR" altLang="en-US" dirty="0"/>
              <a:t>날짜</a:t>
            </a:r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2524948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D PPT template_Imag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3664AAB-6FD0-52A4-4411-2F9FE10A43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77516" y="990402"/>
            <a:ext cx="4242297" cy="4874526"/>
          </a:xfrm>
          <a:custGeom>
            <a:avLst/>
            <a:gdLst>
              <a:gd name="connsiteX0" fmla="*/ 1341788 w 4242297"/>
              <a:gd name="connsiteY0" fmla="*/ 2577668 h 4874526"/>
              <a:gd name="connsiteX1" fmla="*/ 2670983 w 4242297"/>
              <a:gd name="connsiteY1" fmla="*/ 4872776 h 4874526"/>
              <a:gd name="connsiteX2" fmla="*/ 19670 w 4242297"/>
              <a:gd name="connsiteY2" fmla="*/ 4869108 h 4874526"/>
              <a:gd name="connsiteX3" fmla="*/ 145351 w 4242297"/>
              <a:gd name="connsiteY3" fmla="*/ 238079 h 4874526"/>
              <a:gd name="connsiteX4" fmla="*/ 4165313 w 4242297"/>
              <a:gd name="connsiteY4" fmla="*/ 2561729 h 4874526"/>
              <a:gd name="connsiteX5" fmla="*/ 2824786 w 4242297"/>
              <a:gd name="connsiteY5" fmla="*/ 4874526 h 4874526"/>
              <a:gd name="connsiteX6" fmla="*/ 2824130 w 4242297"/>
              <a:gd name="connsiteY6" fmla="*/ 0 h 4874526"/>
              <a:gd name="connsiteX7" fmla="*/ 4242297 w 4242297"/>
              <a:gd name="connsiteY7" fmla="*/ 2451100 h 4874526"/>
              <a:gd name="connsiteX8" fmla="*/ 0 w 4242297"/>
              <a:gd name="connsiteY8" fmla="*/ 9213 h 487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2297" h="4874526">
                <a:moveTo>
                  <a:pt x="1341788" y="2577668"/>
                </a:moveTo>
                <a:lnTo>
                  <a:pt x="2670983" y="4872776"/>
                </a:lnTo>
                <a:lnTo>
                  <a:pt x="19670" y="4869108"/>
                </a:lnTo>
                <a:close/>
                <a:moveTo>
                  <a:pt x="145351" y="238079"/>
                </a:moveTo>
                <a:lnTo>
                  <a:pt x="4165313" y="2561729"/>
                </a:lnTo>
                <a:lnTo>
                  <a:pt x="2824786" y="4874526"/>
                </a:lnTo>
                <a:close/>
                <a:moveTo>
                  <a:pt x="2824130" y="0"/>
                </a:moveTo>
                <a:lnTo>
                  <a:pt x="4242297" y="2451100"/>
                </a:lnTo>
                <a:lnTo>
                  <a:pt x="0" y="92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 b="0" i="0">
                <a:solidFill>
                  <a:srgbClr val="FF0000"/>
                </a:solidFill>
                <a:latin typeface="HDHyundaiGothicEN  Light" panose="020B0000000101010101" pitchFamily="34" charset="0"/>
                <a:ea typeface="HDHyundaiGothicEN  Light" panose="020B0000000101010101" pitchFamily="34" charset="0"/>
              </a:defRPr>
            </a:lvl1pPr>
          </a:lstStyle>
          <a:p>
            <a:r>
              <a:rPr lang="en-GB" dirty="0"/>
              <a:t>Click icon to add picture</a:t>
            </a:r>
          </a:p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749FC2-06BF-0105-4520-38E6246DAC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2893" y="1541721"/>
            <a:ext cx="5009707" cy="4635242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Font typeface="+mj-lt"/>
              <a:buAutoNum type="arabicPeriod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defRPr>
            </a:lvl1pPr>
            <a:lvl2pPr marL="457200" indent="0">
              <a:lnSpc>
                <a:spcPct val="100000"/>
              </a:lnSpc>
              <a:buFontTx/>
              <a:buNone/>
              <a:defRPr>
                <a:solidFill>
                  <a:schemeClr val="accent6"/>
                </a:solidFill>
              </a:defRPr>
            </a:lvl2pPr>
            <a:lvl3pPr marL="914400" indent="0">
              <a:lnSpc>
                <a:spcPct val="100000"/>
              </a:lnSpc>
              <a:buFontTx/>
              <a:buNone/>
              <a:defRPr>
                <a:solidFill>
                  <a:schemeClr val="accent6"/>
                </a:solidFill>
              </a:defRPr>
            </a:lvl3pPr>
            <a:lvl4pPr marL="1371600" indent="0">
              <a:lnSpc>
                <a:spcPct val="100000"/>
              </a:lnSpc>
              <a:buFontTx/>
              <a:buNone/>
              <a:defRPr>
                <a:solidFill>
                  <a:schemeClr val="accent6"/>
                </a:solidFill>
              </a:defRPr>
            </a:lvl4pPr>
            <a:lvl5pPr marL="1828800" indent="0">
              <a:lnSpc>
                <a:spcPct val="100000"/>
              </a:lnSpc>
              <a:buFontTx/>
              <a:buNone/>
              <a:defRPr>
                <a:solidFill>
                  <a:schemeClr val="accent6"/>
                </a:solidFill>
              </a:defRPr>
            </a:lvl5pPr>
          </a:lstStyle>
          <a:p>
            <a:r>
              <a:rPr lang="ko-KR" altLang="en-US" dirty="0"/>
              <a:t>섹션 제목</a:t>
            </a:r>
            <a:endParaRPr lang="en-US" altLang="ko-KR" dirty="0"/>
          </a:p>
          <a:p>
            <a:r>
              <a:rPr lang="ko-KR" altLang="en-US" dirty="0"/>
              <a:t>섹션 제목</a:t>
            </a:r>
            <a:endParaRPr lang="en-US" altLang="ko-KR" dirty="0"/>
          </a:p>
          <a:p>
            <a:r>
              <a:rPr lang="ko-KR" altLang="en-US" dirty="0"/>
              <a:t>섹션 제목</a:t>
            </a:r>
            <a:endParaRPr lang="en-US" altLang="ko-KR" dirty="0"/>
          </a:p>
          <a:p>
            <a:r>
              <a:rPr lang="ko-KR" altLang="en-US" dirty="0"/>
              <a:t>섹션 제목</a:t>
            </a:r>
            <a:endParaRPr lang="en-US" altLang="ko-KR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026ED40-2E39-912A-D8CB-D373ACD9B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893" y="695326"/>
            <a:ext cx="5009707" cy="79716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chemeClr val="accent2"/>
                </a:solidFill>
                <a:latin typeface="HD현대체 Bold" panose="02090600000101010101" pitchFamily="18" charset="-127"/>
                <a:ea typeface="HD현대체 Bold" panose="02090600000101010101" pitchFamily="18" charset="-127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51044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D PPT template_Infographic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A0ACC54-2CCD-3739-35B3-91D85BF5C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893" y="365126"/>
            <a:ext cx="5009707" cy="315911"/>
          </a:xfrm>
        </p:spPr>
        <p:txBody>
          <a:bodyPr/>
          <a:lstStyle>
            <a:lvl1pPr>
              <a:defRPr b="0" i="0">
                <a:latin typeface="HD현대체  Medium" panose="02090600000101010101" pitchFamily="18" charset="-127"/>
                <a:ea typeface="HD현대체  Medium" panose="02090600000101010101" pitchFamily="18" charset="-127"/>
              </a:defRPr>
            </a:lvl1pPr>
          </a:lstStyle>
          <a:p>
            <a:r>
              <a:rPr lang="en-US" dirty="0"/>
              <a:t>Section title goes here</a:t>
            </a:r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AC3F70-7F10-2DF3-7073-93B9BC9B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1541721"/>
            <a:ext cx="5009707" cy="4635242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defRPr>
            </a:lvl1pPr>
            <a:lvl2pPr>
              <a:lnSpc>
                <a:spcPct val="100000"/>
              </a:lnSpc>
              <a:defRPr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defRPr>
            </a:lvl2pPr>
            <a:lvl3pPr>
              <a:lnSpc>
                <a:spcPct val="100000"/>
              </a:lnSpc>
              <a:defRPr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defRPr>
            </a:lvl3pPr>
            <a:lvl4pPr>
              <a:lnSpc>
                <a:spcPct val="100000"/>
              </a:lnSpc>
              <a:defRPr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defRPr>
            </a:lvl4pPr>
            <a:lvl5pPr>
              <a:lnSpc>
                <a:spcPct val="100000"/>
              </a:lnSpc>
              <a:defRPr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DC306F8-8E65-D52D-6CB0-9DBD881F0C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893" y="695326"/>
            <a:ext cx="5009707" cy="79716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 i="0">
                <a:solidFill>
                  <a:schemeClr val="accent2"/>
                </a:solidFill>
                <a:latin typeface="HD현대체 Bold" panose="02090600000101010101" pitchFamily="18" charset="-127"/>
                <a:ea typeface="HD현대체 Bold" panose="02090600000101010101" pitchFamily="18" charset="-127"/>
              </a:defRPr>
            </a:lvl1pPr>
          </a:lstStyle>
          <a:p>
            <a:pPr lvl="0"/>
            <a:r>
              <a:rPr lang="en-GB" dirty="0"/>
              <a:t>SLIDE HEADLINE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03514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02395-0B0D-4681-BF61-87FEAE12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6E69F-1044-40B0-A20F-3AE0EC0E4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10A246-3152-4A4F-ADDD-9822438E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A85263-7110-432B-906D-4C711496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391E1-28BE-46D6-8710-A98F1BB8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6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5AC1C-CAA1-445A-8A5D-662F2F3C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0E056-30E8-44A3-B2DA-1469B6044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B4F5D-69A8-4133-867D-7AE40BB8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07771-E046-4219-ABFA-DBB14CEAE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9A2B8-DA19-4859-89F4-D3006D9E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17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43610-374B-4676-97C5-01F93A46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3402F-64F4-4076-B635-0FB143C86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C62ED-F4F5-43C2-801E-5933C3753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5B7FD9-54F7-4150-B320-81A4DE02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D94EC5-9AE6-4523-AE57-CEEB3FDB8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ECBC1C-1333-4D51-88B8-D92CE8A5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8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F5F26-231F-4E24-99F9-B5478FF2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F0FB45-5B65-41A7-9CD4-4B77A5EB3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C36DD2-523A-4B07-B5C5-1F3D58E6E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27EA5F-73C9-49D3-B179-6BC4C6C4C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B5BDD5-F65D-4C66-B022-164E082AEE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AA92E5-29C3-45F0-8EFE-96FF0BE4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615C4F-FBE9-4E1D-B2A4-DDDCC566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B70398-8F39-4AEE-AF96-4B3218F5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44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1ACF2-A1B7-43E1-8055-E2BB2275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D0E7DA-D40E-4F38-ABB7-2226F1DC5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B65A1C-D510-49A8-80B4-DAAD064C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FD7BA5-B5CD-4944-9A44-93A643BF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9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F0330D-E371-483C-962B-92C2967B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EB4E8C-9406-4765-BBB4-80AABDFD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4692D2-9300-4F90-9BD8-232DDDE3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4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DA115-0B46-4181-93E0-C4301162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F0173-5FF4-4A48-A2E0-8A2A60AD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F60F84-9C0B-49BB-8E1F-D580BD5D2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038F20-4923-4811-8040-63251E3BB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7E47A8-F480-42BE-AA58-B812A50D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F74FF9-DAFA-4D21-8214-8A4D4F6D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55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CE11A-22B8-491E-BD5E-09F3440D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F022E4-3811-4378-84A0-F72E02BF4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63866F-E19D-4C69-9F6E-B7F7E9B4F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FAF116-B280-4428-8DDD-4852905E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0AE4F9-B427-471A-8805-C982AD80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44AA8-83E9-4285-89E2-1CA1CD6E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4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F8A912-1930-42AA-8116-52D519792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CF128-317C-4A97-91EC-AAC06A699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A853FD-0255-468C-978F-6887B0B07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1E2F9-05FB-4243-B1B2-AA3D4985E55F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0AF7CE-C5B6-49DC-BB62-500CF916E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BD6BC-6055-4BFE-B584-A0C16C479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32464-C89F-44F5-996D-AACC194D7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13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d-hhi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4.wdp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jEIGVBV-77g?feature=oembed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9.jpe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jpeg"/><Relationship Id="rId7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jpeg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" r="300"/>
          <a:stretch>
            <a:fillRect/>
          </a:stretch>
        </p:blipFill>
        <p:spPr/>
      </p:pic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823994CF-CE51-9E96-6F1A-BD76239B88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399" y="1828800"/>
            <a:ext cx="8030817" cy="1182491"/>
          </a:xfrm>
        </p:spPr>
        <p:txBody>
          <a:bodyPr/>
          <a:lstStyle/>
          <a:p>
            <a:r>
              <a:rPr lang="en-GB" altLang="ko-KR" b="1" dirty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2025</a:t>
            </a:r>
            <a:r>
              <a:rPr lang="ko-KR" altLang="en-US" b="1" dirty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년 </a:t>
            </a:r>
            <a:r>
              <a:rPr lang="en-US" altLang="ko-KR" b="1" dirty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2</a:t>
            </a:r>
            <a:r>
              <a:rPr lang="ko-KR" altLang="en-US" b="1" dirty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학기 장기 현장실습  </a:t>
            </a:r>
            <a:endParaRPr lang="en-GB" altLang="ko-KR" b="1" dirty="0"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488EB66E-00A1-183A-2ADA-3BF72B5AB9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399" y="3060913"/>
            <a:ext cx="5644663" cy="287959"/>
          </a:xfrm>
        </p:spPr>
        <p:txBody>
          <a:bodyPr/>
          <a:lstStyle/>
          <a:p>
            <a:r>
              <a:rPr lang="en-US" altLang="ko-KR" dirty="0"/>
              <a:t>HD</a:t>
            </a:r>
            <a:r>
              <a:rPr lang="ko-KR" altLang="en-US" dirty="0"/>
              <a:t>현대중공업 엔진기계사업부 </a:t>
            </a:r>
            <a:r>
              <a:rPr lang="ko-KR" altLang="en-US" dirty="0" err="1"/>
              <a:t>엔진제어시스템설계부</a:t>
            </a:r>
            <a:r>
              <a:rPr lang="ko-KR" altLang="en-US" dirty="0"/>
              <a:t> 제어 </a:t>
            </a:r>
            <a:r>
              <a:rPr lang="en-US" altLang="ko-KR" dirty="0"/>
              <a:t>3</a:t>
            </a:r>
            <a:r>
              <a:rPr lang="ko-KR" altLang="en-US" dirty="0"/>
              <a:t>과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1A57DE57-BE70-BFB6-6CD9-C838FAFDFC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5990644"/>
            <a:ext cx="2057400" cy="287959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2025.12.19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2" y="448460"/>
            <a:ext cx="3227813" cy="524718"/>
          </a:xfrm>
          <a:prstGeom prst="rect">
            <a:avLst/>
          </a:prstGeom>
        </p:spPr>
      </p:pic>
      <p:sp>
        <p:nvSpPr>
          <p:cNvPr id="10" name="텍스트 개체 틀 52">
            <a:extLst>
              <a:ext uri="{FF2B5EF4-FFF2-40B4-BE49-F238E27FC236}">
                <a16:creationId xmlns:a16="http://schemas.microsoft.com/office/drawing/2014/main" id="{63D77052-D253-48DF-92E6-38C11C9C6CBB}"/>
              </a:ext>
            </a:extLst>
          </p:cNvPr>
          <p:cNvSpPr txBox="1">
            <a:spLocks/>
          </p:cNvSpPr>
          <p:nvPr/>
        </p:nvSpPr>
        <p:spPr>
          <a:xfrm>
            <a:off x="914399" y="3398494"/>
            <a:ext cx="6225540" cy="287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700" b="0" i="0" kern="1200">
                <a:solidFill>
                  <a:schemeClr val="bg1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울산대학교 전기전자공학전공 </a:t>
            </a:r>
            <a:r>
              <a:rPr lang="en-US" altLang="ko-KR" dirty="0"/>
              <a:t>20201868 </a:t>
            </a:r>
            <a:r>
              <a:rPr lang="ko-KR" altLang="en-US" dirty="0"/>
              <a:t>권형욱 </a:t>
            </a:r>
          </a:p>
        </p:txBody>
      </p:sp>
    </p:spTree>
    <p:extLst>
      <p:ext uri="{BB962C8B-B14F-4D97-AF65-F5344CB8AC3E}">
        <p14:creationId xmlns:p14="http://schemas.microsoft.com/office/powerpoint/2010/main" val="180119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E9094DC-7591-B5C5-21C6-000A0B2A7152}"/>
              </a:ext>
            </a:extLst>
          </p:cNvPr>
          <p:cNvSpPr txBox="1">
            <a:spLocks/>
          </p:cNvSpPr>
          <p:nvPr/>
        </p:nvSpPr>
        <p:spPr>
          <a:xfrm>
            <a:off x="552893" y="695326"/>
            <a:ext cx="5543107" cy="797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accent2"/>
                </a:solidFill>
                <a:latin typeface="Noto Sans" panose="020B0502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느낀 점</a:t>
            </a:r>
            <a:endParaRPr lang="en-GB" b="0" dirty="0">
              <a:solidFill>
                <a:srgbClr val="092453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8A61751-0190-4B4F-8BF8-AE473AAD997F}"/>
              </a:ext>
            </a:extLst>
          </p:cNvPr>
          <p:cNvSpPr txBox="1">
            <a:spLocks/>
          </p:cNvSpPr>
          <p:nvPr/>
        </p:nvSpPr>
        <p:spPr>
          <a:xfrm>
            <a:off x="552893" y="365126"/>
            <a:ext cx="5009707" cy="3159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chemeClr val="accent6"/>
                </a:solidFill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4. </a:t>
            </a:r>
            <a:r>
              <a:rPr lang="ko-KR" alt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느낀 점</a:t>
            </a:r>
            <a:endParaRPr lang="en-GB" b="0" dirty="0">
              <a:solidFill>
                <a:srgbClr val="118233"/>
              </a:solidFill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1519B9-F86D-452C-9A1D-1A6BDB6652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64" y="227326"/>
            <a:ext cx="2812727" cy="4680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40D4BB3-52DE-4F9A-909D-DC18D393A05A}"/>
              </a:ext>
            </a:extLst>
          </p:cNvPr>
          <p:cNvGraphicFramePr>
            <a:graphicFrameLocks noGrp="1"/>
          </p:cNvGraphicFramePr>
          <p:nvPr/>
        </p:nvGraphicFramePr>
        <p:xfrm>
          <a:off x="552893" y="1282703"/>
          <a:ext cx="5755342" cy="5050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624">
                  <a:extLst>
                    <a:ext uri="{9D8B030D-6E8A-4147-A177-3AD203B41FA5}">
                      <a16:colId xmlns:a16="http://schemas.microsoft.com/office/drawing/2014/main" val="4207612245"/>
                    </a:ext>
                  </a:extLst>
                </a:gridCol>
                <a:gridCol w="620388">
                  <a:extLst>
                    <a:ext uri="{9D8B030D-6E8A-4147-A177-3AD203B41FA5}">
                      <a16:colId xmlns:a16="http://schemas.microsoft.com/office/drawing/2014/main" val="2329798459"/>
                    </a:ext>
                  </a:extLst>
                </a:gridCol>
                <a:gridCol w="2685330">
                  <a:extLst>
                    <a:ext uri="{9D8B030D-6E8A-4147-A177-3AD203B41FA5}">
                      <a16:colId xmlns:a16="http://schemas.microsoft.com/office/drawing/2014/main" val="1006116540"/>
                    </a:ext>
                  </a:extLst>
                </a:gridCol>
              </a:tblGrid>
              <a:tr h="362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전공 과목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2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학년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2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대응 업무 역량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2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365471"/>
                  </a:ext>
                </a:extLst>
              </a:tr>
              <a:tr h="936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디지털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2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PLC </a:t>
                      </a:r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제어 기본 지식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05689"/>
                  </a:ext>
                </a:extLst>
              </a:tr>
              <a:tr h="552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회로이론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2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전기 회로 기본 지식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51658"/>
                  </a:ext>
                </a:extLst>
              </a:tr>
              <a:tr h="552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전자회로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2,3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센서 동작 기본 지식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076086"/>
                  </a:ext>
                </a:extLst>
              </a:tr>
              <a:tr h="828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자동제어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3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동작 제어 기본 지식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434220"/>
                  </a:ext>
                </a:extLst>
              </a:tr>
              <a:tr h="828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신호 및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3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신호 해석 기본 지식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855083"/>
                  </a:ext>
                </a:extLst>
              </a:tr>
              <a:tr h="9862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데이터 통신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4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제어 동작 통신 기본 지식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820244"/>
                  </a:ext>
                </a:extLst>
              </a:tr>
            </a:tbl>
          </a:graphicData>
        </a:graphic>
      </p:graphicFrame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A5CA1BD6-BD20-4C4C-A3A7-742DAA6FB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156" y="1830757"/>
            <a:ext cx="5439769" cy="4119124"/>
          </a:xfrm>
        </p:spPr>
        <p:txBody>
          <a:bodyPr>
            <a:noAutofit/>
          </a:bodyPr>
          <a:lstStyle/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현대중공업의 인식</a:t>
            </a:r>
            <a:b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</a:b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수직적 계급도에 대한 막연한 두려움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 MZ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분위기 존재</a:t>
            </a:r>
            <a:b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</a:b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  <a:sym typeface="Wingdings" panose="05000000000000000000" pitchFamily="2" charset="2"/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업무 생활의 피곤함</a:t>
            </a:r>
            <a:b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</a:b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학생 생활과는 다른 </a:t>
            </a:r>
            <a:r>
              <a:rPr lang="ko-KR" altLang="en-US" sz="1800" dirty="0" err="1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정해져있는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 스케쥴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 err="1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미라클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 모닝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1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전공 지식의 직접 적용</a:t>
            </a:r>
            <a:b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</a:br>
            <a:r>
              <a:rPr lang="en-US" altLang="ko-KR" sz="1800" b="1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4</a:t>
            </a:r>
            <a:r>
              <a:rPr lang="ko-KR" altLang="en-US" sz="1800" b="1" dirty="0" err="1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년동안의</a:t>
            </a:r>
            <a:r>
              <a:rPr lang="ko-KR" altLang="en-US" sz="1800" b="1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학부 생활 </a:t>
            </a:r>
            <a:r>
              <a:rPr lang="en-US" altLang="ko-KR" sz="1800" b="1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b="1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업무 적용</a:t>
            </a:r>
            <a:endParaRPr lang="en-US" altLang="ko-KR" sz="1800" b="1" dirty="0">
              <a:solidFill>
                <a:srgbClr val="FF0000"/>
              </a:solidFill>
              <a:latin typeface="HD현대체  Light" panose="02090600000101010101" pitchFamily="18" charset="-127"/>
              <a:ea typeface="HD현대체  Light" panose="02090600000101010101" pitchFamily="18" charset="-127"/>
              <a:sym typeface="Wingdings" panose="05000000000000000000" pitchFamily="2" charset="2"/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8" name="PageNumberBox">
            <a:extLst>
              <a:ext uri="{FF2B5EF4-FFF2-40B4-BE49-F238E27FC236}">
                <a16:creationId xmlns:a16="http://schemas.microsoft.com/office/drawing/2014/main" id="{BD0E0733-BDC6-4CBF-A7A9-E49CCA958290}"/>
              </a:ext>
            </a:extLst>
          </p:cNvPr>
          <p:cNvSpPr txBox="1"/>
          <p:nvPr/>
        </p:nvSpPr>
        <p:spPr>
          <a:xfrm>
            <a:off x="10922000" y="6540500"/>
            <a:ext cx="1143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altLang="ko-KR" sz="1200" dirty="0"/>
              <a:t>10 / 13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522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E9094DC-7591-B5C5-21C6-000A0B2A7152}"/>
              </a:ext>
            </a:extLst>
          </p:cNvPr>
          <p:cNvSpPr txBox="1">
            <a:spLocks/>
          </p:cNvSpPr>
          <p:nvPr/>
        </p:nvSpPr>
        <p:spPr>
          <a:xfrm>
            <a:off x="552893" y="695326"/>
            <a:ext cx="5543107" cy="797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accent2"/>
                </a:solidFill>
                <a:latin typeface="Noto Sans" panose="020B0502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차후 계획</a:t>
            </a:r>
            <a:endParaRPr lang="en-GB" b="0" dirty="0">
              <a:solidFill>
                <a:srgbClr val="092453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8A61751-0190-4B4F-8BF8-AE473AAD997F}"/>
              </a:ext>
            </a:extLst>
          </p:cNvPr>
          <p:cNvSpPr txBox="1">
            <a:spLocks/>
          </p:cNvSpPr>
          <p:nvPr/>
        </p:nvSpPr>
        <p:spPr>
          <a:xfrm>
            <a:off x="552893" y="365126"/>
            <a:ext cx="5009707" cy="3159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chemeClr val="accent6"/>
                </a:solidFill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4. </a:t>
            </a:r>
            <a:r>
              <a:rPr lang="ko-KR" alt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느낀 점</a:t>
            </a:r>
            <a:endParaRPr lang="en-GB" b="0" dirty="0">
              <a:solidFill>
                <a:srgbClr val="118233"/>
              </a:solidFill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1519B9-F86D-452C-9A1D-1A6BDB6652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64" y="227326"/>
            <a:ext cx="2812727" cy="468000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39B26DA-E744-4C4D-AED4-9F28A9F22236}"/>
              </a:ext>
            </a:extLst>
          </p:cNvPr>
          <p:cNvSpPr/>
          <p:nvPr/>
        </p:nvSpPr>
        <p:spPr>
          <a:xfrm rot="16200000">
            <a:off x="5970968" y="-3559239"/>
            <a:ext cx="467998" cy="11304146"/>
          </a:xfrm>
          <a:prstGeom prst="downArrow">
            <a:avLst>
              <a:gd name="adj1" fmla="val 16667"/>
              <a:gd name="adj2" fmla="val 101307"/>
            </a:avLst>
          </a:prstGeom>
          <a:gradFill>
            <a:gsLst>
              <a:gs pos="0">
                <a:srgbClr val="15E611"/>
              </a:gs>
              <a:gs pos="67000">
                <a:srgbClr val="0C2F86"/>
              </a:gs>
              <a:gs pos="32000">
                <a:srgbClr val="118233"/>
              </a:gs>
              <a:gs pos="100000">
                <a:srgbClr val="09245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385EF4FA-C8ED-4E4F-A4A2-34120BBB4134}"/>
              </a:ext>
            </a:extLst>
          </p:cNvPr>
          <p:cNvSpPr/>
          <p:nvPr/>
        </p:nvSpPr>
        <p:spPr>
          <a:xfrm>
            <a:off x="3946261" y="1372833"/>
            <a:ext cx="1440000" cy="1440000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118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인턴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D6DFE0C9-E637-47F6-85DB-A717C7DFF224}"/>
              </a:ext>
            </a:extLst>
          </p:cNvPr>
          <p:cNvSpPr/>
          <p:nvPr/>
        </p:nvSpPr>
        <p:spPr>
          <a:xfrm>
            <a:off x="1266825" y="1372833"/>
            <a:ext cx="1440000" cy="1440000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15A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학부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4E840011-17B7-4BC8-A434-1D669DB2CCE2}"/>
              </a:ext>
            </a:extLst>
          </p:cNvPr>
          <p:cNvSpPr/>
          <p:nvPr/>
        </p:nvSpPr>
        <p:spPr>
          <a:xfrm>
            <a:off x="6625697" y="1372833"/>
            <a:ext cx="1440000" cy="1440000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C2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취업 준비</a:t>
            </a: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A45268F6-A712-4017-8728-2BBCAB66FAAD}"/>
              </a:ext>
            </a:extLst>
          </p:cNvPr>
          <p:cNvSpPr/>
          <p:nvPr/>
        </p:nvSpPr>
        <p:spPr>
          <a:xfrm>
            <a:off x="9305132" y="1372833"/>
            <a:ext cx="1440000" cy="1440000"/>
          </a:xfrm>
          <a:prstGeom prst="flowChartConnector">
            <a:avLst/>
          </a:prstGeom>
          <a:solidFill>
            <a:schemeClr val="bg1"/>
          </a:solidFill>
          <a:ln w="38100">
            <a:solidFill>
              <a:srgbClr val="0924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취업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D13E691-8BF1-4EC2-82E4-3AF22BE34AA4}"/>
              </a:ext>
            </a:extLst>
          </p:cNvPr>
          <p:cNvCxnSpPr>
            <a:cxnSpLocks/>
          </p:cNvCxnSpPr>
          <p:nvPr/>
        </p:nvCxnSpPr>
        <p:spPr>
          <a:xfrm>
            <a:off x="6096000" y="2087563"/>
            <a:ext cx="0" cy="1309052"/>
          </a:xfrm>
          <a:prstGeom prst="line">
            <a:avLst/>
          </a:prstGeom>
          <a:ln w="3810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2A0756D-BE87-437B-A194-6564F7DAA62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076950" y="3382324"/>
            <a:ext cx="402703" cy="67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한화에어로스페이스 - 위키백과, 우리 모두의 백과사전">
            <a:extLst>
              <a:ext uri="{FF2B5EF4-FFF2-40B4-BE49-F238E27FC236}">
                <a16:creationId xmlns:a16="http://schemas.microsoft.com/office/drawing/2014/main" id="{EB5AABBB-8DB8-4179-9BA9-9F3FA59EC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84" y="5013291"/>
            <a:ext cx="1428266" cy="1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현대자동차 (hyundai korea) - YouTube">
            <a:extLst>
              <a:ext uri="{FF2B5EF4-FFF2-40B4-BE49-F238E27FC236}">
                <a16:creationId xmlns:a16="http://schemas.microsoft.com/office/drawing/2014/main" id="{1C509E51-D605-4D82-9E2C-3D96AF7D1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5" y="4532140"/>
            <a:ext cx="2106052" cy="210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삼성중공업 - YouTube">
            <a:extLst>
              <a:ext uri="{FF2B5EF4-FFF2-40B4-BE49-F238E27FC236}">
                <a16:creationId xmlns:a16="http://schemas.microsoft.com/office/drawing/2014/main" id="{BEE4C8B9-D341-4312-AE2F-30635D4B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732" y="4749333"/>
            <a:ext cx="1671666" cy="167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D현대중공업 - YouTube">
            <a:extLst>
              <a:ext uri="{FF2B5EF4-FFF2-40B4-BE49-F238E27FC236}">
                <a16:creationId xmlns:a16="http://schemas.microsoft.com/office/drawing/2014/main" id="{1F652D48-F976-4AE8-863C-7D270AF63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01" y="4629832"/>
            <a:ext cx="1910668" cy="191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두산인프라코어 주가 초반 급락, 대규모 유상증자 추진의 영향">
            <a:extLst>
              <a:ext uri="{FF2B5EF4-FFF2-40B4-BE49-F238E27FC236}">
                <a16:creationId xmlns:a16="http://schemas.microsoft.com/office/drawing/2014/main" id="{A6464E38-FBAA-47B3-96F2-84BD3A63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014" y="4961319"/>
            <a:ext cx="1874948" cy="124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C46F9DE-5E4A-4909-8F03-CAEDA1490E50}"/>
              </a:ext>
            </a:extLst>
          </p:cNvPr>
          <p:cNvCxnSpPr>
            <a:cxnSpLocks/>
          </p:cNvCxnSpPr>
          <p:nvPr/>
        </p:nvCxnSpPr>
        <p:spPr>
          <a:xfrm>
            <a:off x="4415202" y="4140577"/>
            <a:ext cx="0" cy="738333"/>
          </a:xfrm>
          <a:prstGeom prst="line">
            <a:avLst/>
          </a:prstGeom>
          <a:ln w="38100">
            <a:solidFill>
              <a:srgbClr val="1182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315B0CA-3347-4D41-962C-F8575153C1E1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396150" y="4153849"/>
            <a:ext cx="2366484" cy="276"/>
          </a:xfrm>
          <a:prstGeom prst="line">
            <a:avLst/>
          </a:prstGeom>
          <a:ln w="38100">
            <a:solidFill>
              <a:srgbClr val="11823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90C348-F0BF-4F0C-954C-1B382EE7F849}"/>
              </a:ext>
            </a:extLst>
          </p:cNvPr>
          <p:cNvSpPr/>
          <p:nvPr/>
        </p:nvSpPr>
        <p:spPr>
          <a:xfrm>
            <a:off x="540193" y="4866737"/>
            <a:ext cx="11304146" cy="1485576"/>
          </a:xfrm>
          <a:prstGeom prst="rect">
            <a:avLst/>
          </a:prstGeom>
          <a:noFill/>
          <a:ln w="38100">
            <a:solidFill>
              <a:srgbClr val="1182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5535AE-F2E5-4F50-B18D-A5E88227FDA8}"/>
              </a:ext>
            </a:extLst>
          </p:cNvPr>
          <p:cNvSpPr txBox="1"/>
          <p:nvPr/>
        </p:nvSpPr>
        <p:spPr>
          <a:xfrm>
            <a:off x="6479653" y="3198334"/>
            <a:ext cx="3985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인턴 생활의 끝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: </a:t>
            </a:r>
            <a:r>
              <a:rPr lang="ko-KR" altLang="en-US" dirty="0"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취업 준비의 시작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883D44-669F-4F80-8F08-27DAA66A3AE4}"/>
              </a:ext>
            </a:extLst>
          </p:cNvPr>
          <p:cNvSpPr txBox="1"/>
          <p:nvPr/>
        </p:nvSpPr>
        <p:spPr>
          <a:xfrm>
            <a:off x="6762634" y="3969459"/>
            <a:ext cx="4841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본 인턴 경험 바탕으로 원하는 기업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/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직무 준비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295941-CAC6-47D0-86F7-B25220E01EFC}"/>
              </a:ext>
            </a:extLst>
          </p:cNvPr>
          <p:cNvSpPr txBox="1"/>
          <p:nvPr/>
        </p:nvSpPr>
        <p:spPr>
          <a:xfrm>
            <a:off x="6762634" y="4355081"/>
            <a:ext cx="4841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필요 자격증 준비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D77351-2C8C-4EF2-9D5E-329257AFBE72}"/>
              </a:ext>
            </a:extLst>
          </p:cNvPr>
          <p:cNvSpPr txBox="1"/>
          <p:nvPr/>
        </p:nvSpPr>
        <p:spPr>
          <a:xfrm>
            <a:off x="6762634" y="3583836"/>
            <a:ext cx="4841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0C2F86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취업 준비 전 개인 정비 진행</a:t>
            </a:r>
            <a:endParaRPr lang="en-US" altLang="ko-KR" sz="1800" b="1" dirty="0">
              <a:solidFill>
                <a:srgbClr val="0C2F86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28" name="PageNumberBox">
            <a:extLst>
              <a:ext uri="{FF2B5EF4-FFF2-40B4-BE49-F238E27FC236}">
                <a16:creationId xmlns:a16="http://schemas.microsoft.com/office/drawing/2014/main" id="{4804B9A1-7B22-4814-86EA-C1EDBD0DE5A9}"/>
              </a:ext>
            </a:extLst>
          </p:cNvPr>
          <p:cNvSpPr txBox="1"/>
          <p:nvPr/>
        </p:nvSpPr>
        <p:spPr>
          <a:xfrm>
            <a:off x="10922000" y="6540500"/>
            <a:ext cx="1143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altLang="ko-KR" sz="1200" dirty="0"/>
              <a:t>11 / 13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686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E9094DC-7591-B5C5-21C6-000A0B2A7152}"/>
              </a:ext>
            </a:extLst>
          </p:cNvPr>
          <p:cNvSpPr txBox="1">
            <a:spLocks/>
          </p:cNvSpPr>
          <p:nvPr/>
        </p:nvSpPr>
        <p:spPr>
          <a:xfrm>
            <a:off x="552893" y="695326"/>
            <a:ext cx="5543107" cy="797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accent2"/>
                </a:solidFill>
                <a:latin typeface="Noto Sans" panose="020B0502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Q&amp;A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8A61751-0190-4B4F-8BF8-AE473AAD997F}"/>
              </a:ext>
            </a:extLst>
          </p:cNvPr>
          <p:cNvSpPr txBox="1">
            <a:spLocks/>
          </p:cNvSpPr>
          <p:nvPr/>
        </p:nvSpPr>
        <p:spPr>
          <a:xfrm>
            <a:off x="552893" y="365126"/>
            <a:ext cx="5009707" cy="3159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chemeClr val="accent6"/>
                </a:solidFill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5. Q&amp;A</a:t>
            </a:r>
            <a:endParaRPr lang="en-GB" b="0" dirty="0">
              <a:solidFill>
                <a:srgbClr val="118233"/>
              </a:solidFill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1519B9-F86D-452C-9A1D-1A6BDB6652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64" y="227326"/>
            <a:ext cx="2812727" cy="46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C88F90-7F06-4B18-AA73-8F1C312E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81" y="1553675"/>
            <a:ext cx="3837167" cy="4930234"/>
          </a:xfrm>
          <a:prstGeom prst="rect">
            <a:avLst/>
          </a:prstGeom>
        </p:spPr>
      </p:pic>
      <p:sp>
        <p:nvSpPr>
          <p:cNvPr id="2" name="PageNumberBox">
            <a:extLst>
              <a:ext uri="{FF2B5EF4-FFF2-40B4-BE49-F238E27FC236}">
                <a16:creationId xmlns:a16="http://schemas.microsoft.com/office/drawing/2014/main" id="{7D0C4F1E-6192-410B-AB0A-518AB77985EF}"/>
              </a:ext>
            </a:extLst>
          </p:cNvPr>
          <p:cNvSpPr txBox="1"/>
          <p:nvPr/>
        </p:nvSpPr>
        <p:spPr>
          <a:xfrm>
            <a:off x="10922000" y="6540500"/>
            <a:ext cx="1143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altLang="ko-KR" sz="1200" dirty="0"/>
              <a:t>12 / 13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1671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2F0332-82D0-4022-96FF-6D188FB419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9" b="54752"/>
          <a:stretch/>
        </p:blipFill>
        <p:spPr>
          <a:xfrm>
            <a:off x="2418908" y="2682876"/>
            <a:ext cx="7354183" cy="14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6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192DBA-69E9-AEFF-973D-67B4A3863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943" y="1268413"/>
            <a:ext cx="5009707" cy="5271722"/>
          </a:xfrm>
        </p:spPr>
        <p:txBody>
          <a:bodyPr>
            <a:normAutofit/>
          </a:bodyPr>
          <a:lstStyle/>
          <a:p>
            <a:pPr>
              <a:lnSpc>
                <a:spcPct val="270000"/>
              </a:lnSpc>
            </a:pPr>
            <a:r>
              <a:rPr lang="en-US" altLang="ko-KR" sz="21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</a:t>
            </a:r>
            <a:r>
              <a:rPr lang="ko-KR" altLang="en-US" sz="21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현장 실습 기업 소개 </a:t>
            </a:r>
            <a:endParaRPr lang="en-US" altLang="ko-KR" sz="21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>
              <a:lnSpc>
                <a:spcPct val="270000"/>
              </a:lnSpc>
            </a:pPr>
            <a:r>
              <a:rPr lang="en-US" altLang="ko-KR" sz="21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</a:t>
            </a:r>
            <a:r>
              <a:rPr lang="ko-KR" altLang="en-US" sz="21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실습 기간 업무 소개</a:t>
            </a:r>
            <a:endParaRPr lang="en-US" altLang="ko-KR" sz="21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>
              <a:lnSpc>
                <a:spcPct val="270000"/>
              </a:lnSpc>
            </a:pPr>
            <a:r>
              <a:rPr lang="en-US" altLang="ko-KR" sz="21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</a:t>
            </a:r>
            <a:r>
              <a:rPr lang="ko-KR" altLang="en-US" sz="21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업무 외 인턴 활동</a:t>
            </a:r>
            <a:endParaRPr lang="en-US" altLang="ko-KR" sz="21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>
              <a:lnSpc>
                <a:spcPct val="270000"/>
              </a:lnSpc>
            </a:pPr>
            <a:r>
              <a:rPr lang="en-US" altLang="ko-KR" sz="21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</a:t>
            </a:r>
            <a:r>
              <a:rPr lang="ko-KR" altLang="en-US" sz="21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느낀 점</a:t>
            </a:r>
            <a:endParaRPr lang="en-US" altLang="ko-KR" sz="21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>
              <a:lnSpc>
                <a:spcPct val="270000"/>
              </a:lnSpc>
            </a:pPr>
            <a:r>
              <a:rPr lang="en-US" altLang="ko-KR" sz="21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Q&amp;A</a:t>
            </a:r>
          </a:p>
          <a:p>
            <a:pPr>
              <a:lnSpc>
                <a:spcPct val="270000"/>
              </a:lnSpc>
            </a:pPr>
            <a:endParaRPr lang="en-US" altLang="ko-KR" sz="21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7E19B83-C4AE-DFA9-D791-F0C937B076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8" y="458150"/>
            <a:ext cx="5009707" cy="468000"/>
          </a:xfrm>
        </p:spPr>
        <p:txBody>
          <a:bodyPr/>
          <a:lstStyle/>
          <a:p>
            <a:r>
              <a:rPr lang="en-US" altLang="ko-KR" sz="380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Context</a:t>
            </a:r>
            <a:endParaRPr lang="ko-KR" altLang="en-US" sz="3800" dirty="0">
              <a:solidFill>
                <a:srgbClr val="118233"/>
              </a:solidFill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64" y="227326"/>
            <a:ext cx="2812727" cy="468000"/>
          </a:xfrm>
          <a:prstGeom prst="rect">
            <a:avLst/>
          </a:prstGeom>
        </p:spPr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B9B18B76-E2C5-8C55-FB8C-AC08285B69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3" r="15173"/>
          <a:stretch/>
        </p:blipFill>
        <p:spPr>
          <a:xfrm>
            <a:off x="6693004" y="1467011"/>
            <a:ext cx="4242297" cy="4874526"/>
          </a:xfrm>
          <a:custGeom>
            <a:avLst/>
            <a:gdLst>
              <a:gd name="connsiteX0" fmla="*/ 1341788 w 4242297"/>
              <a:gd name="connsiteY0" fmla="*/ 2577668 h 4874526"/>
              <a:gd name="connsiteX1" fmla="*/ 2670983 w 4242297"/>
              <a:gd name="connsiteY1" fmla="*/ 4872776 h 4874526"/>
              <a:gd name="connsiteX2" fmla="*/ 19670 w 4242297"/>
              <a:gd name="connsiteY2" fmla="*/ 4869108 h 4874526"/>
              <a:gd name="connsiteX3" fmla="*/ 145351 w 4242297"/>
              <a:gd name="connsiteY3" fmla="*/ 238079 h 4874526"/>
              <a:gd name="connsiteX4" fmla="*/ 4165313 w 4242297"/>
              <a:gd name="connsiteY4" fmla="*/ 2561729 h 4874526"/>
              <a:gd name="connsiteX5" fmla="*/ 2824786 w 4242297"/>
              <a:gd name="connsiteY5" fmla="*/ 4874526 h 4874526"/>
              <a:gd name="connsiteX6" fmla="*/ 2824130 w 4242297"/>
              <a:gd name="connsiteY6" fmla="*/ 0 h 4874526"/>
              <a:gd name="connsiteX7" fmla="*/ 4242297 w 4242297"/>
              <a:gd name="connsiteY7" fmla="*/ 2451100 h 4874526"/>
              <a:gd name="connsiteX8" fmla="*/ 0 w 4242297"/>
              <a:gd name="connsiteY8" fmla="*/ 9213 h 487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2297" h="4874526">
                <a:moveTo>
                  <a:pt x="1341788" y="2577668"/>
                </a:moveTo>
                <a:lnTo>
                  <a:pt x="2670983" y="4872776"/>
                </a:lnTo>
                <a:lnTo>
                  <a:pt x="19670" y="4869108"/>
                </a:lnTo>
                <a:close/>
                <a:moveTo>
                  <a:pt x="145351" y="238079"/>
                </a:moveTo>
                <a:lnTo>
                  <a:pt x="4165313" y="2561729"/>
                </a:lnTo>
                <a:lnTo>
                  <a:pt x="2824786" y="4874526"/>
                </a:lnTo>
                <a:close/>
                <a:moveTo>
                  <a:pt x="2824130" y="0"/>
                </a:moveTo>
                <a:lnTo>
                  <a:pt x="4242297" y="2451100"/>
                </a:lnTo>
                <a:lnTo>
                  <a:pt x="0" y="92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PageNumberBox">
            <a:extLst>
              <a:ext uri="{FF2B5EF4-FFF2-40B4-BE49-F238E27FC236}">
                <a16:creationId xmlns:a16="http://schemas.microsoft.com/office/drawing/2014/main" id="{E33C6C4D-DDE9-474A-844F-1BEAABE090B5}"/>
              </a:ext>
            </a:extLst>
          </p:cNvPr>
          <p:cNvSpPr txBox="1"/>
          <p:nvPr/>
        </p:nvSpPr>
        <p:spPr>
          <a:xfrm>
            <a:off x="10922000" y="6540500"/>
            <a:ext cx="1143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altLang="ko-KR" sz="1200" dirty="0"/>
              <a:t>2 / 13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372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81AA10-217A-4608-86FF-B42C4FA7AF7E}"/>
              </a:ext>
            </a:extLst>
          </p:cNvPr>
          <p:cNvGrpSpPr/>
          <p:nvPr/>
        </p:nvGrpSpPr>
        <p:grpSpPr>
          <a:xfrm>
            <a:off x="6362700" y="-12701"/>
            <a:ext cx="5829300" cy="6870701"/>
            <a:chOff x="6115050" y="-1"/>
            <a:chExt cx="6076950" cy="68863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80" t="39" r="26562" b="292"/>
            <a:stretch/>
          </p:blipFill>
          <p:spPr>
            <a:xfrm>
              <a:off x="6124575" y="0"/>
              <a:ext cx="6067425" cy="6886389"/>
            </a:xfrm>
            <a:prstGeom prst="rect">
              <a:avLst/>
            </a:prstGeom>
            <a:effectLst/>
          </p:spPr>
        </p:pic>
        <p:sp>
          <p:nvSpPr>
            <p:cNvPr id="12" name="직사각형 11"/>
            <p:cNvSpPr/>
            <p:nvPr/>
          </p:nvSpPr>
          <p:spPr>
            <a:xfrm>
              <a:off x="6115050" y="-1"/>
              <a:ext cx="6076950" cy="6886389"/>
            </a:xfrm>
            <a:prstGeom prst="rect">
              <a:avLst/>
            </a:prstGeom>
            <a:solidFill>
              <a:srgbClr val="00206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D현대체  Light" panose="02090600000101010101" pitchFamily="18" charset="-127"/>
                <a:ea typeface="HD현대체  Light" panose="02090600000101010101" pitchFamily="18" charset="-127"/>
              </a:endParaRPr>
            </a:p>
          </p:txBody>
        </p:sp>
      </p:grp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31785" y="1271399"/>
            <a:ext cx="5009707" cy="46352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위치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</a:t>
            </a:r>
            <a:r>
              <a:rPr lang="ko-KR" altLang="en-US" sz="1800" b="0" i="0" dirty="0">
                <a:solidFill>
                  <a:schemeClr val="tx1"/>
                </a:solidFill>
                <a:effectLst/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울산광역시 동구 방어진순환도로 </a:t>
            </a:r>
            <a:r>
              <a:rPr lang="en-US" altLang="ko-KR" sz="1800" b="0" i="0" dirty="0">
                <a:solidFill>
                  <a:schemeClr val="tx1"/>
                </a:solidFill>
                <a:effectLst/>
                <a:latin typeface="HD현대체  Light" panose="02090600000101010101" pitchFamily="18" charset="-127"/>
                <a:ea typeface="HD현대체  Light" panose="02090600000101010101" pitchFamily="18" charset="-127"/>
              </a:rPr>
              <a:t>1000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홈페이지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hlinkClick r:id="rId3"/>
              </a:rPr>
              <a:t>www.hd-hhi.com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0" i="0" dirty="0">
                <a:solidFill>
                  <a:schemeClr val="tx1"/>
                </a:solidFill>
                <a:effectLst/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사업 분야 </a:t>
            </a:r>
            <a:r>
              <a:rPr lang="en-US" altLang="ko-KR" sz="1800" b="0" i="0" dirty="0">
                <a:solidFill>
                  <a:schemeClr val="tx1"/>
                </a:solidFill>
                <a:effectLst/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</a:t>
            </a:r>
            <a:r>
              <a:rPr lang="ko-KR" altLang="en-US" sz="1800" b="0" i="0" dirty="0">
                <a:solidFill>
                  <a:schemeClr val="tx1"/>
                </a:solidFill>
                <a:effectLst/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조선</a:t>
            </a:r>
            <a:r>
              <a:rPr lang="en-US" altLang="ko-KR" sz="1800" b="0" i="0" dirty="0">
                <a:solidFill>
                  <a:schemeClr val="tx1"/>
                </a:solidFill>
                <a:effectLst/>
                <a:latin typeface="HD현대체  Light" panose="02090600000101010101" pitchFamily="18" charset="-127"/>
                <a:ea typeface="HD현대체  Light" panose="02090600000101010101" pitchFamily="18" charset="-127"/>
              </a:rPr>
              <a:t>, </a:t>
            </a:r>
            <a:r>
              <a:rPr lang="ko-KR" altLang="en-US" sz="1800" b="0" i="0" dirty="0">
                <a:solidFill>
                  <a:schemeClr val="tx1"/>
                </a:solidFill>
                <a:effectLst/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해양에너지</a:t>
            </a:r>
            <a:r>
              <a:rPr lang="en-US" altLang="ko-KR" sz="1800" b="0" i="0" dirty="0">
                <a:solidFill>
                  <a:schemeClr val="tx1"/>
                </a:solidFill>
                <a:effectLst/>
                <a:latin typeface="HD현대체  Light" panose="02090600000101010101" pitchFamily="18" charset="-127"/>
                <a:ea typeface="HD현대체  Light" panose="02090600000101010101" pitchFamily="18" charset="-127"/>
              </a:rPr>
              <a:t>, </a:t>
            </a:r>
            <a:r>
              <a:rPr lang="ko-KR" altLang="en-US" sz="1800" b="0" i="0" dirty="0">
                <a:solidFill>
                  <a:schemeClr val="tx1"/>
                </a:solidFill>
                <a:effectLst/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특수선</a:t>
            </a:r>
            <a:r>
              <a:rPr lang="en-US" altLang="ko-KR" sz="1800" b="0" i="0" dirty="0">
                <a:solidFill>
                  <a:schemeClr val="tx1"/>
                </a:solidFill>
                <a:effectLst/>
                <a:latin typeface="HD현대체  Light" panose="02090600000101010101" pitchFamily="18" charset="-127"/>
                <a:ea typeface="HD현대체  Light" panose="02090600000101010101" pitchFamily="18" charset="-127"/>
              </a:rPr>
              <a:t>, </a:t>
            </a:r>
            <a:r>
              <a:rPr lang="ko-KR" altLang="en-US" sz="1800" b="1" i="0" u="sng" dirty="0">
                <a:solidFill>
                  <a:schemeClr val="tx1"/>
                </a:solidFill>
                <a:effectLst/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엔진기계</a:t>
            </a:r>
            <a:endParaRPr lang="en-US" altLang="ko-KR" sz="1800" b="1" i="0" u="sng" dirty="0">
              <a:solidFill>
                <a:schemeClr val="tx1"/>
              </a:solidFill>
              <a:effectLst/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2603549-4F69-C629-4C52-353459FE60DF}"/>
              </a:ext>
            </a:extLst>
          </p:cNvPr>
          <p:cNvSpPr txBox="1">
            <a:spLocks/>
          </p:cNvSpPr>
          <p:nvPr/>
        </p:nvSpPr>
        <p:spPr>
          <a:xfrm>
            <a:off x="552893" y="365126"/>
            <a:ext cx="5009707" cy="3159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chemeClr val="accent6"/>
                </a:solidFill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1. </a:t>
            </a:r>
            <a:r>
              <a:rPr lang="ko-KR" alt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현장 실습 기업 소개</a:t>
            </a:r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 </a:t>
            </a:r>
            <a:endParaRPr lang="en-GB" b="0" dirty="0">
              <a:solidFill>
                <a:srgbClr val="118233"/>
              </a:solidFill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E9094DC-7591-B5C5-21C6-000A0B2A7152}"/>
              </a:ext>
            </a:extLst>
          </p:cNvPr>
          <p:cNvSpPr txBox="1">
            <a:spLocks/>
          </p:cNvSpPr>
          <p:nvPr/>
        </p:nvSpPr>
        <p:spPr>
          <a:xfrm>
            <a:off x="552893" y="695326"/>
            <a:ext cx="5009707" cy="797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accent2"/>
                </a:solidFill>
                <a:latin typeface="Noto Sans" panose="020B0502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HD</a:t>
            </a:r>
            <a:r>
              <a:rPr lang="ko-KR" altLang="en-US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현대중공업</a:t>
            </a:r>
            <a:endParaRPr lang="en-GB" b="0" dirty="0">
              <a:solidFill>
                <a:srgbClr val="092453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4E42D32-41E8-41EB-B481-C49273FFB608}"/>
              </a:ext>
            </a:extLst>
          </p:cNvPr>
          <p:cNvGrpSpPr/>
          <p:nvPr/>
        </p:nvGrpSpPr>
        <p:grpSpPr>
          <a:xfrm>
            <a:off x="636358" y="2952896"/>
            <a:ext cx="2173340" cy="3763107"/>
            <a:chOff x="408463" y="2807033"/>
            <a:chExt cx="2173340" cy="3763107"/>
          </a:xfrm>
        </p:grpSpPr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7637A7F3-EC5B-444F-9DCA-FF2344317104}"/>
                </a:ext>
              </a:extLst>
            </p:cNvPr>
            <p:cNvSpPr/>
            <p:nvPr/>
          </p:nvSpPr>
          <p:spPr>
            <a:xfrm>
              <a:off x="493660" y="2807033"/>
              <a:ext cx="228600" cy="3763107"/>
            </a:xfrm>
            <a:prstGeom prst="downArrow">
              <a:avLst>
                <a:gd name="adj1" fmla="val 16667"/>
                <a:gd name="adj2" fmla="val 101307"/>
              </a:avLst>
            </a:prstGeom>
            <a:solidFill>
              <a:srgbClr val="092453"/>
            </a:solidFill>
            <a:ln>
              <a:solidFill>
                <a:srgbClr val="0924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D현대체  Light" panose="02090600000101010101" pitchFamily="18" charset="-127"/>
                <a:ea typeface="HD현대체  Light" panose="02090600000101010101" pitchFamily="18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BDD7F0A-CB3D-45CC-8F07-055923C48E69}"/>
                </a:ext>
              </a:extLst>
            </p:cNvPr>
            <p:cNvGrpSpPr/>
            <p:nvPr/>
          </p:nvGrpSpPr>
          <p:grpSpPr>
            <a:xfrm>
              <a:off x="408463" y="2999043"/>
              <a:ext cx="2173340" cy="398838"/>
              <a:chOff x="353396" y="3138743"/>
              <a:chExt cx="2173340" cy="398838"/>
            </a:xfrm>
          </p:grpSpPr>
          <p:sp>
            <p:nvSpPr>
              <p:cNvPr id="19" name="순서도: 연결자 18">
                <a:extLst>
                  <a:ext uri="{FF2B5EF4-FFF2-40B4-BE49-F238E27FC236}">
                    <a16:creationId xmlns:a16="http://schemas.microsoft.com/office/drawing/2014/main" id="{2A116B6B-238B-4E9E-B1EF-CEFE16E2BF3E}"/>
                  </a:ext>
                </a:extLst>
              </p:cNvPr>
              <p:cNvSpPr/>
              <p:nvPr/>
            </p:nvSpPr>
            <p:spPr>
              <a:xfrm>
                <a:off x="353396" y="3138743"/>
                <a:ext cx="398994" cy="398838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924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D현대체  Light" panose="02090600000101010101" pitchFamily="18" charset="-127"/>
                  <a:ea typeface="HD현대체  Light" panose="0209060000010101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6FC2CC-8095-4CBD-ADD3-2AF4DF024EC2}"/>
                  </a:ext>
                </a:extLst>
              </p:cNvPr>
              <p:cNvSpPr txBox="1"/>
              <p:nvPr/>
            </p:nvSpPr>
            <p:spPr>
              <a:xfrm>
                <a:off x="837144" y="3184274"/>
                <a:ext cx="16895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HD현대체  Light" panose="02090600000101010101" pitchFamily="18" charset="-127"/>
                    <a:ea typeface="HD현대체  Light" panose="02090600000101010101" pitchFamily="18" charset="-127"/>
                  </a:rPr>
                  <a:t>교내</a:t>
                </a:r>
                <a:r>
                  <a:rPr lang="en-US" altLang="ko-KR" sz="1400" dirty="0">
                    <a:latin typeface="HD현대체  Light" panose="02090600000101010101" pitchFamily="18" charset="-127"/>
                    <a:ea typeface="HD현대체  Light" panose="02090600000101010101" pitchFamily="18" charset="-127"/>
                  </a:rPr>
                  <a:t>(UOASIS) </a:t>
                </a:r>
                <a:r>
                  <a:rPr lang="ko-KR" altLang="en-US" sz="1400" dirty="0">
                    <a:latin typeface="HD현대체  Light" panose="02090600000101010101" pitchFamily="18" charset="-127"/>
                    <a:ea typeface="HD현대체  Light" panose="02090600000101010101" pitchFamily="18" charset="-127"/>
                  </a:rPr>
                  <a:t>신청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3829E80-5573-4CFF-8145-C23F69270BD5}"/>
                </a:ext>
              </a:extLst>
            </p:cNvPr>
            <p:cNvGrpSpPr/>
            <p:nvPr/>
          </p:nvGrpSpPr>
          <p:grpSpPr>
            <a:xfrm>
              <a:off x="408463" y="3678329"/>
              <a:ext cx="1720050" cy="398838"/>
              <a:chOff x="353396" y="3764484"/>
              <a:chExt cx="1720050" cy="398838"/>
            </a:xfrm>
          </p:grpSpPr>
          <p:sp>
            <p:nvSpPr>
              <p:cNvPr id="20" name="순서도: 연결자 19">
                <a:extLst>
                  <a:ext uri="{FF2B5EF4-FFF2-40B4-BE49-F238E27FC236}">
                    <a16:creationId xmlns:a16="http://schemas.microsoft.com/office/drawing/2014/main" id="{22FB9290-D0A8-45BA-B358-CBF5564EEDAD}"/>
                  </a:ext>
                </a:extLst>
              </p:cNvPr>
              <p:cNvSpPr/>
              <p:nvPr/>
            </p:nvSpPr>
            <p:spPr>
              <a:xfrm>
                <a:off x="353396" y="3764484"/>
                <a:ext cx="398994" cy="398838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924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D현대체  Light" panose="02090600000101010101" pitchFamily="18" charset="-127"/>
                  <a:ea typeface="HD현대체  Light" panose="0209060000010101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77BF30-4266-4764-A682-A4EBC834012C}"/>
                  </a:ext>
                </a:extLst>
              </p:cNvPr>
              <p:cNvSpPr txBox="1"/>
              <p:nvPr/>
            </p:nvSpPr>
            <p:spPr>
              <a:xfrm>
                <a:off x="837587" y="3810015"/>
                <a:ext cx="12358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HD현대체  Light" panose="02090600000101010101" pitchFamily="18" charset="-127"/>
                    <a:ea typeface="HD현대체  Light" panose="02090600000101010101" pitchFamily="18" charset="-127"/>
                  </a:rPr>
                  <a:t>서류 심사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35F3393-39AC-441A-A977-A17150DFF08E}"/>
                </a:ext>
              </a:extLst>
            </p:cNvPr>
            <p:cNvGrpSpPr/>
            <p:nvPr/>
          </p:nvGrpSpPr>
          <p:grpSpPr>
            <a:xfrm>
              <a:off x="408463" y="4357615"/>
              <a:ext cx="1720050" cy="398838"/>
              <a:chOff x="353396" y="4387457"/>
              <a:chExt cx="1720050" cy="398838"/>
            </a:xfrm>
          </p:grpSpPr>
          <p:sp>
            <p:nvSpPr>
              <p:cNvPr id="24" name="순서도: 연결자 23">
                <a:extLst>
                  <a:ext uri="{FF2B5EF4-FFF2-40B4-BE49-F238E27FC236}">
                    <a16:creationId xmlns:a16="http://schemas.microsoft.com/office/drawing/2014/main" id="{EBF87F19-CDFF-42FE-8A1C-16A861F5F63E}"/>
                  </a:ext>
                </a:extLst>
              </p:cNvPr>
              <p:cNvSpPr/>
              <p:nvPr/>
            </p:nvSpPr>
            <p:spPr>
              <a:xfrm>
                <a:off x="353396" y="4387457"/>
                <a:ext cx="398994" cy="398838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924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D현대체  Light" panose="02090600000101010101" pitchFamily="18" charset="-127"/>
                  <a:ea typeface="HD현대체  Light" panose="0209060000010101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F3EA2B-7425-429B-858C-A37B88D79990}"/>
                  </a:ext>
                </a:extLst>
              </p:cNvPr>
              <p:cNvSpPr txBox="1"/>
              <p:nvPr/>
            </p:nvSpPr>
            <p:spPr>
              <a:xfrm>
                <a:off x="837587" y="4432988"/>
                <a:ext cx="12358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HD현대체  Light" panose="02090600000101010101" pitchFamily="18" charset="-127"/>
                    <a:ea typeface="HD현대체  Light" panose="02090600000101010101" pitchFamily="18" charset="-127"/>
                  </a:rPr>
                  <a:t>실무 면접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A0D98BB-7E01-4130-861E-334FE393F503}"/>
                </a:ext>
              </a:extLst>
            </p:cNvPr>
            <p:cNvGrpSpPr/>
            <p:nvPr/>
          </p:nvGrpSpPr>
          <p:grpSpPr>
            <a:xfrm>
              <a:off x="408463" y="5716187"/>
              <a:ext cx="1720050" cy="398838"/>
              <a:chOff x="353396" y="5633402"/>
              <a:chExt cx="1720050" cy="398838"/>
            </a:xfrm>
          </p:grpSpPr>
          <p:sp>
            <p:nvSpPr>
              <p:cNvPr id="21" name="순서도: 연결자 20">
                <a:extLst>
                  <a:ext uri="{FF2B5EF4-FFF2-40B4-BE49-F238E27FC236}">
                    <a16:creationId xmlns:a16="http://schemas.microsoft.com/office/drawing/2014/main" id="{8CED2AF5-A9E7-4135-B1FA-EEC7D1370031}"/>
                  </a:ext>
                </a:extLst>
              </p:cNvPr>
              <p:cNvSpPr/>
              <p:nvPr/>
            </p:nvSpPr>
            <p:spPr>
              <a:xfrm>
                <a:off x="353396" y="5633402"/>
                <a:ext cx="398994" cy="398838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924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D현대체  Light" panose="02090600000101010101" pitchFamily="18" charset="-127"/>
                  <a:ea typeface="HD현대체  Light" panose="0209060000010101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2DF8FB-A8CE-44BF-991F-9A6F7A1C25B9}"/>
                  </a:ext>
                </a:extLst>
              </p:cNvPr>
              <p:cNvSpPr txBox="1"/>
              <p:nvPr/>
            </p:nvSpPr>
            <p:spPr>
              <a:xfrm>
                <a:off x="837587" y="5678933"/>
                <a:ext cx="12358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HD현대체  Light" panose="02090600000101010101" pitchFamily="18" charset="-127"/>
                    <a:ea typeface="HD현대체  Light" panose="02090600000101010101" pitchFamily="18" charset="-127"/>
                  </a:rPr>
                  <a:t>채용 연계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D940208-FDCD-4952-936F-8B14651A78EA}"/>
                </a:ext>
              </a:extLst>
            </p:cNvPr>
            <p:cNvGrpSpPr/>
            <p:nvPr/>
          </p:nvGrpSpPr>
          <p:grpSpPr>
            <a:xfrm>
              <a:off x="408463" y="5036901"/>
              <a:ext cx="1720050" cy="398838"/>
              <a:chOff x="353396" y="5010430"/>
              <a:chExt cx="1720050" cy="398838"/>
            </a:xfrm>
          </p:grpSpPr>
          <p:sp>
            <p:nvSpPr>
              <p:cNvPr id="37" name="순서도: 연결자 36">
                <a:extLst>
                  <a:ext uri="{FF2B5EF4-FFF2-40B4-BE49-F238E27FC236}">
                    <a16:creationId xmlns:a16="http://schemas.microsoft.com/office/drawing/2014/main" id="{4C27E0C8-8A7D-4F7F-A8A9-46CCD16FC00E}"/>
                  </a:ext>
                </a:extLst>
              </p:cNvPr>
              <p:cNvSpPr/>
              <p:nvPr/>
            </p:nvSpPr>
            <p:spPr>
              <a:xfrm>
                <a:off x="353396" y="5010430"/>
                <a:ext cx="398994" cy="398838"/>
              </a:xfrm>
              <a:prstGeom prst="flowChartConnector">
                <a:avLst/>
              </a:prstGeom>
              <a:solidFill>
                <a:schemeClr val="bg1"/>
              </a:solidFill>
              <a:ln w="38100">
                <a:solidFill>
                  <a:srgbClr val="0924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u="sng">
                  <a:latin typeface="HD현대체  Light" panose="02090600000101010101" pitchFamily="18" charset="-127"/>
                  <a:ea typeface="HD현대체  Light" panose="02090600000101010101" pitchFamily="18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00C48D-CADB-4083-BE81-2FBF7084D211}"/>
                  </a:ext>
                </a:extLst>
              </p:cNvPr>
              <p:cNvSpPr txBox="1"/>
              <p:nvPr/>
            </p:nvSpPr>
            <p:spPr>
              <a:xfrm>
                <a:off x="837587" y="5055961"/>
                <a:ext cx="12358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u="sng" dirty="0">
                    <a:solidFill>
                      <a:srgbClr val="FF0000"/>
                    </a:solidFill>
                    <a:latin typeface="HD현대체  Light" panose="02090600000101010101" pitchFamily="18" charset="-127"/>
                    <a:ea typeface="HD현대체  Light" panose="02090600000101010101" pitchFamily="18" charset="-127"/>
                  </a:rPr>
                  <a:t>실무 실습</a:t>
                </a: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313526C-EDC3-4FFC-8923-5FFF962E3331}"/>
              </a:ext>
            </a:extLst>
          </p:cNvPr>
          <p:cNvSpPr txBox="1"/>
          <p:nvPr/>
        </p:nvSpPr>
        <p:spPr>
          <a:xfrm>
            <a:off x="3325906" y="788505"/>
            <a:ext cx="2922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실습 기간 </a:t>
            </a:r>
            <a:r>
              <a:rPr lang="en-US" altLang="ko-KR" sz="1400" b="1" u="sng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25.09.01 – 25.12.19</a:t>
            </a:r>
            <a:endParaRPr lang="ko-KR" altLang="en-US" sz="1400" b="1" u="sng" dirty="0">
              <a:solidFill>
                <a:srgbClr val="FF0000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A195F6-70B1-4CE6-BAD5-D6B70C032EE2}"/>
              </a:ext>
            </a:extLst>
          </p:cNvPr>
          <p:cNvCxnSpPr>
            <a:cxnSpLocks/>
          </p:cNvCxnSpPr>
          <p:nvPr/>
        </p:nvCxnSpPr>
        <p:spPr>
          <a:xfrm flipV="1">
            <a:off x="835855" y="4963897"/>
            <a:ext cx="2069270" cy="17463"/>
          </a:xfrm>
          <a:prstGeom prst="line">
            <a:avLst/>
          </a:prstGeom>
          <a:ln w="19050">
            <a:solidFill>
              <a:srgbClr val="FF0000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F0AB915-ED8D-49D2-A021-191CFBB51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377"/>
          <a:stretch/>
        </p:blipFill>
        <p:spPr>
          <a:xfrm>
            <a:off x="2847798" y="3176024"/>
            <a:ext cx="3314349" cy="3316850"/>
          </a:xfrm>
          <a:prstGeom prst="rect">
            <a:avLst/>
          </a:prstGeom>
        </p:spPr>
      </p:pic>
      <p:sp>
        <p:nvSpPr>
          <p:cNvPr id="29" name="PageNumberBox">
            <a:extLst>
              <a:ext uri="{FF2B5EF4-FFF2-40B4-BE49-F238E27FC236}">
                <a16:creationId xmlns:a16="http://schemas.microsoft.com/office/drawing/2014/main" id="{74C17B20-E9D5-4A05-AF0E-580AA429F6FF}"/>
              </a:ext>
            </a:extLst>
          </p:cNvPr>
          <p:cNvSpPr txBox="1"/>
          <p:nvPr/>
        </p:nvSpPr>
        <p:spPr>
          <a:xfrm>
            <a:off x="10922000" y="6540500"/>
            <a:ext cx="1143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altLang="ko-KR" sz="1200" dirty="0"/>
              <a:t>3 / 13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148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E064004-815D-44E7-B6FC-F37B4BC94B35}"/>
              </a:ext>
            </a:extLst>
          </p:cNvPr>
          <p:cNvSpPr/>
          <p:nvPr/>
        </p:nvSpPr>
        <p:spPr>
          <a:xfrm>
            <a:off x="2769870" y="5726204"/>
            <a:ext cx="3188970" cy="525039"/>
          </a:xfrm>
          <a:prstGeom prst="roundRect">
            <a:avLst/>
          </a:prstGeom>
          <a:noFill/>
          <a:ln w="28575">
            <a:solidFill>
              <a:srgbClr val="0C2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2603549-4F69-C629-4C52-353459FE60DF}"/>
              </a:ext>
            </a:extLst>
          </p:cNvPr>
          <p:cNvSpPr txBox="1">
            <a:spLocks/>
          </p:cNvSpPr>
          <p:nvPr/>
        </p:nvSpPr>
        <p:spPr>
          <a:xfrm>
            <a:off x="552893" y="365126"/>
            <a:ext cx="5009707" cy="3159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chemeClr val="accent6"/>
                </a:solidFill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1. </a:t>
            </a:r>
            <a:r>
              <a:rPr lang="ko-KR" alt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현장 실습 기업 소개</a:t>
            </a:r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 </a:t>
            </a:r>
            <a:endParaRPr lang="en-GB" b="0" dirty="0">
              <a:solidFill>
                <a:srgbClr val="118233"/>
              </a:solidFill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E9094DC-7591-B5C5-21C6-000A0B2A7152}"/>
              </a:ext>
            </a:extLst>
          </p:cNvPr>
          <p:cNvSpPr txBox="1">
            <a:spLocks/>
          </p:cNvSpPr>
          <p:nvPr/>
        </p:nvSpPr>
        <p:spPr>
          <a:xfrm>
            <a:off x="552893" y="695326"/>
            <a:ext cx="5009707" cy="797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accent2"/>
                </a:solidFill>
                <a:latin typeface="Noto Sans" panose="020B0502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HD</a:t>
            </a:r>
            <a:r>
              <a:rPr lang="ko-KR" altLang="en-US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현대중공업 엔진기계사업부</a:t>
            </a:r>
            <a:endParaRPr lang="en-GB" b="0" dirty="0">
              <a:solidFill>
                <a:srgbClr val="092453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pic>
        <p:nvPicPr>
          <p:cNvPr id="1026" name="Picture 2" descr="피스톤 자동차 엔진 그리기, 엔진, 기어, 그림 PNG 일러스트 및 이미지 에 대한 무료 다운로드 - Pngtree">
            <a:extLst>
              <a:ext uri="{FF2B5EF4-FFF2-40B4-BE49-F238E27FC236}">
                <a16:creationId xmlns:a16="http://schemas.microsoft.com/office/drawing/2014/main" id="{524032DA-A74A-488B-A46F-3F5B914C3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000" y1="16000" x2="28000" y2="16000"/>
                        <a14:foregroundMark x1="31111" y1="17333" x2="31111" y2="17333"/>
                        <a14:foregroundMark x1="13778" y1="35556" x2="13333" y2="3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41" b="8329"/>
          <a:stretch/>
        </p:blipFill>
        <p:spPr bwMode="auto">
          <a:xfrm>
            <a:off x="2084470" y="1743384"/>
            <a:ext cx="1921360" cy="16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내용 개체 틀 7">
            <a:extLst>
              <a:ext uri="{FF2B5EF4-FFF2-40B4-BE49-F238E27FC236}">
                <a16:creationId xmlns:a16="http://schemas.microsoft.com/office/drawing/2014/main" id="{60877AEE-DC20-4746-ACC7-F2FB5D0F8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93" y="2429885"/>
            <a:ext cx="1323533" cy="276102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화학 에너지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35" name="내용 개체 틀 7">
            <a:extLst>
              <a:ext uri="{FF2B5EF4-FFF2-40B4-BE49-F238E27FC236}">
                <a16:creationId xmlns:a16="http://schemas.microsoft.com/office/drawing/2014/main" id="{22DAD76A-5036-48E3-BCF3-99700EB7C883}"/>
              </a:ext>
            </a:extLst>
          </p:cNvPr>
          <p:cNvSpPr txBox="1">
            <a:spLocks/>
          </p:cNvSpPr>
          <p:nvPr/>
        </p:nvSpPr>
        <p:spPr>
          <a:xfrm>
            <a:off x="4589759" y="2250184"/>
            <a:ext cx="1260000" cy="6355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운동 에너지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E493ECE-4377-427F-901C-44ED2B05517F}"/>
              </a:ext>
            </a:extLst>
          </p:cNvPr>
          <p:cNvCxnSpPr>
            <a:cxnSpLocks/>
          </p:cNvCxnSpPr>
          <p:nvPr/>
        </p:nvCxnSpPr>
        <p:spPr>
          <a:xfrm>
            <a:off x="1876424" y="2567936"/>
            <a:ext cx="360000" cy="0"/>
          </a:xfrm>
          <a:prstGeom prst="straightConnector1">
            <a:avLst/>
          </a:prstGeom>
          <a:ln w="28575">
            <a:solidFill>
              <a:srgbClr val="0C2F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B9D5594-B7CD-4685-B4AA-7F450A3766DF}"/>
              </a:ext>
            </a:extLst>
          </p:cNvPr>
          <p:cNvCxnSpPr/>
          <p:nvPr/>
        </p:nvCxnSpPr>
        <p:spPr>
          <a:xfrm>
            <a:off x="4168584" y="2567936"/>
            <a:ext cx="360000" cy="0"/>
          </a:xfrm>
          <a:prstGeom prst="straightConnector1">
            <a:avLst/>
          </a:prstGeom>
          <a:ln w="28575">
            <a:solidFill>
              <a:srgbClr val="0C2F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내용 개체 틀 7">
            <a:extLst>
              <a:ext uri="{FF2B5EF4-FFF2-40B4-BE49-F238E27FC236}">
                <a16:creationId xmlns:a16="http://schemas.microsoft.com/office/drawing/2014/main" id="{DCB49625-7071-40BA-A545-108239AFE07F}"/>
              </a:ext>
            </a:extLst>
          </p:cNvPr>
          <p:cNvSpPr txBox="1">
            <a:spLocks/>
          </p:cNvSpPr>
          <p:nvPr/>
        </p:nvSpPr>
        <p:spPr>
          <a:xfrm>
            <a:off x="621071" y="1271400"/>
            <a:ext cx="5009707" cy="471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엔진이란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?</a:t>
            </a:r>
          </a:p>
        </p:txBody>
      </p:sp>
      <p:sp>
        <p:nvSpPr>
          <p:cNvPr id="54" name="내용 개체 틀 7">
            <a:extLst>
              <a:ext uri="{FF2B5EF4-FFF2-40B4-BE49-F238E27FC236}">
                <a16:creationId xmlns:a16="http://schemas.microsoft.com/office/drawing/2014/main" id="{367CD3E8-AD9D-4DC6-AD55-FA2B1CBD3ADE}"/>
              </a:ext>
            </a:extLst>
          </p:cNvPr>
          <p:cNvSpPr txBox="1">
            <a:spLocks/>
          </p:cNvSpPr>
          <p:nvPr/>
        </p:nvSpPr>
        <p:spPr>
          <a:xfrm>
            <a:off x="621071" y="3433799"/>
            <a:ext cx="5009707" cy="471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작동 사이클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57" name="내용 개체 틀 7">
            <a:extLst>
              <a:ext uri="{FF2B5EF4-FFF2-40B4-BE49-F238E27FC236}">
                <a16:creationId xmlns:a16="http://schemas.microsoft.com/office/drawing/2014/main" id="{341CF052-8981-4C02-AE3C-778473A715DD}"/>
              </a:ext>
            </a:extLst>
          </p:cNvPr>
          <p:cNvSpPr txBox="1">
            <a:spLocks/>
          </p:cNvSpPr>
          <p:nvPr/>
        </p:nvSpPr>
        <p:spPr>
          <a:xfrm>
            <a:off x="6450508" y="1271400"/>
            <a:ext cx="5009707" cy="471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 종류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pic>
        <p:nvPicPr>
          <p:cNvPr id="29" name="온라인 미디어 28" title="2 Stroke Engine Vs 4 stroke Engine #engine #2stroke #4stroke #shorts #automotive #animation #short">
            <a:hlinkClick r:id="" action="ppaction://media"/>
            <a:extLst>
              <a:ext uri="{FF2B5EF4-FFF2-40B4-BE49-F238E27FC236}">
                <a16:creationId xmlns:a16="http://schemas.microsoft.com/office/drawing/2014/main" id="{973B9106-34F7-4325-9AED-F101B86385B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99124" y="4000500"/>
            <a:ext cx="1848826" cy="2540000"/>
          </a:xfrm>
          <a:prstGeom prst="rect">
            <a:avLst/>
          </a:prstGeom>
        </p:spPr>
      </p:pic>
      <p:sp>
        <p:nvSpPr>
          <p:cNvPr id="60" name="내용 개체 틀 7">
            <a:extLst>
              <a:ext uri="{FF2B5EF4-FFF2-40B4-BE49-F238E27FC236}">
                <a16:creationId xmlns:a16="http://schemas.microsoft.com/office/drawing/2014/main" id="{52B3688F-59D8-4B83-AA11-F2014AF60734}"/>
              </a:ext>
            </a:extLst>
          </p:cNvPr>
          <p:cNvSpPr txBox="1">
            <a:spLocks/>
          </p:cNvSpPr>
          <p:nvPr/>
        </p:nvSpPr>
        <p:spPr>
          <a:xfrm>
            <a:off x="2900584" y="3531740"/>
            <a:ext cx="2952046" cy="276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&lt;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흡입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–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압축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–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폭발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–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배기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&gt;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99181A1-E540-4FA6-93B9-388F99A17E11}"/>
              </a:ext>
            </a:extLst>
          </p:cNvPr>
          <p:cNvSpPr/>
          <p:nvPr/>
        </p:nvSpPr>
        <p:spPr>
          <a:xfrm>
            <a:off x="2769870" y="4371667"/>
            <a:ext cx="3188970" cy="525039"/>
          </a:xfrm>
          <a:prstGeom prst="roundRect">
            <a:avLst/>
          </a:prstGeom>
          <a:noFill/>
          <a:ln w="28575">
            <a:solidFill>
              <a:srgbClr val="0C2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내용 개체 틀 7">
            <a:extLst>
              <a:ext uri="{FF2B5EF4-FFF2-40B4-BE49-F238E27FC236}">
                <a16:creationId xmlns:a16="http://schemas.microsoft.com/office/drawing/2014/main" id="{BD7FB1A0-AE92-4CB7-A479-23F0CF7BF9B5}"/>
              </a:ext>
            </a:extLst>
          </p:cNvPr>
          <p:cNvSpPr txBox="1">
            <a:spLocks/>
          </p:cNvSpPr>
          <p:nvPr/>
        </p:nvSpPr>
        <p:spPr>
          <a:xfrm>
            <a:off x="2862799" y="4107872"/>
            <a:ext cx="1330719" cy="44939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[2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행정 기관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]</a:t>
            </a:r>
          </a:p>
        </p:txBody>
      </p:sp>
      <p:sp>
        <p:nvSpPr>
          <p:cNvPr id="64" name="내용 개체 틀 7">
            <a:extLst>
              <a:ext uri="{FF2B5EF4-FFF2-40B4-BE49-F238E27FC236}">
                <a16:creationId xmlns:a16="http://schemas.microsoft.com/office/drawing/2014/main" id="{AF5021F5-9065-4C78-A6E2-86F69547C79C}"/>
              </a:ext>
            </a:extLst>
          </p:cNvPr>
          <p:cNvSpPr txBox="1">
            <a:spLocks/>
          </p:cNvSpPr>
          <p:nvPr/>
        </p:nvSpPr>
        <p:spPr>
          <a:xfrm>
            <a:off x="2900584" y="5449914"/>
            <a:ext cx="1292934" cy="44939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[4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행정 기관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]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32E1C58C-A3B1-4B5E-8A21-FCFCC0D5421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64" y="227326"/>
            <a:ext cx="2812727" cy="468000"/>
          </a:xfrm>
          <a:prstGeom prst="rect">
            <a:avLst/>
          </a:prstGeom>
        </p:spPr>
      </p:pic>
      <p:graphicFrame>
        <p:nvGraphicFramePr>
          <p:cNvPr id="83" name="표 5">
            <a:extLst>
              <a:ext uri="{FF2B5EF4-FFF2-40B4-BE49-F238E27FC236}">
                <a16:creationId xmlns:a16="http://schemas.microsoft.com/office/drawing/2014/main" id="{574C42CA-CFE6-4B88-8B40-E0A4EE20C206}"/>
              </a:ext>
            </a:extLst>
          </p:cNvPr>
          <p:cNvGraphicFramePr>
            <a:graphicFrameLocks noGrp="1"/>
          </p:cNvGraphicFramePr>
          <p:nvPr/>
        </p:nvGraphicFramePr>
        <p:xfrm>
          <a:off x="6518686" y="1743384"/>
          <a:ext cx="5338352" cy="454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76">
                  <a:extLst>
                    <a:ext uri="{9D8B030D-6E8A-4147-A177-3AD203B41FA5}">
                      <a16:colId xmlns:a16="http://schemas.microsoft.com/office/drawing/2014/main" val="4207612245"/>
                    </a:ext>
                  </a:extLst>
                </a:gridCol>
                <a:gridCol w="2669176">
                  <a:extLst>
                    <a:ext uri="{9D8B030D-6E8A-4147-A177-3AD203B41FA5}">
                      <a16:colId xmlns:a16="http://schemas.microsoft.com/office/drawing/2014/main" val="3297348615"/>
                    </a:ext>
                  </a:extLst>
                </a:gridCol>
              </a:tblGrid>
              <a:tr h="3585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대형 엔진</a:t>
                      </a:r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(2</a:t>
                      </a:r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행정</a:t>
                      </a:r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)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2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중형 엔진</a:t>
                      </a:r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(4</a:t>
                      </a:r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행정</a:t>
                      </a:r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)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2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365471"/>
                  </a:ext>
                </a:extLst>
              </a:tr>
              <a:tr h="16856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056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MAN-ES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8649"/>
                  </a:ext>
                </a:extLst>
              </a:tr>
              <a:tr h="16611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47654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WinGD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HHI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51658"/>
                  </a:ext>
                </a:extLst>
              </a:tr>
            </a:tbl>
          </a:graphicData>
        </a:graphic>
      </p:graphicFrame>
      <p:pic>
        <p:nvPicPr>
          <p:cNvPr id="84" name="Picture 2">
            <a:extLst>
              <a:ext uri="{FF2B5EF4-FFF2-40B4-BE49-F238E27FC236}">
                <a16:creationId xmlns:a16="http://schemas.microsoft.com/office/drawing/2014/main" id="{0A9F5617-E27D-4D23-8AF9-C0D298DD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652" y1="26739" x2="30652" y2="26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355" y="2143132"/>
            <a:ext cx="1857368" cy="185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>
            <a:extLst>
              <a:ext uri="{FF2B5EF4-FFF2-40B4-BE49-F238E27FC236}">
                <a16:creationId xmlns:a16="http://schemas.microsoft.com/office/drawing/2014/main" id="{A6580BAE-A5AF-4B2B-81F6-81CBB018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20" y="3948300"/>
            <a:ext cx="2019238" cy="20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>
            <a:extLst>
              <a:ext uri="{FF2B5EF4-FFF2-40B4-BE49-F238E27FC236}">
                <a16:creationId xmlns:a16="http://schemas.microsoft.com/office/drawing/2014/main" id="{7DFF0D40-DC51-48F3-9131-185E611F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139" b="98223" l="6667" r="96556">
                        <a14:foregroundMark x1="33667" y1="88045" x2="87889" y2="56543"/>
                        <a14:foregroundMark x1="41667" y1="86107" x2="88556" y2="57674"/>
                        <a14:foregroundMark x1="30556" y1="91438" x2="73222" y2="72213"/>
                        <a14:foregroundMark x1="73222" y1="72213" x2="89111" y2="57512"/>
                        <a14:foregroundMark x1="30000" y1="88368" x2="71111" y2="76252"/>
                        <a14:foregroundMark x1="71111" y1="76252" x2="90222" y2="55250"/>
                        <a14:foregroundMark x1="62556" y1="76414" x2="88778" y2="57674"/>
                        <a14:foregroundMark x1="55667" y1="81260" x2="85889" y2="68498"/>
                        <a14:foregroundMark x1="74778" y1="73344" x2="91778" y2="54927"/>
                        <a14:foregroundMark x1="86333" y1="69952" x2="89333" y2="63489"/>
                        <a14:foregroundMark x1="9333" y1="31502" x2="10556" y2="46365"/>
                        <a14:foregroundMark x1="8667" y1="28271" x2="8889" y2="51050"/>
                        <a14:foregroundMark x1="17778" y1="59612" x2="19667" y2="73667"/>
                        <a14:foregroundMark x1="19444" y1="56543" x2="18222" y2="85460"/>
                        <a14:foregroundMark x1="17000" y1="53473" x2="15556" y2="83037"/>
                        <a14:foregroundMark x1="15333" y1="53312" x2="17222" y2="80129"/>
                        <a14:foregroundMark x1="6778" y1="46042" x2="18222" y2="63813"/>
                        <a14:foregroundMark x1="30444" y1="95961" x2="54111" y2="86430"/>
                        <a14:foregroundMark x1="52222" y1="87076" x2="74667" y2="76414"/>
                        <a14:foregroundMark x1="22778" y1="91761" x2="29222" y2="98223"/>
                        <a14:foregroundMark x1="17556" y1="93376" x2="26111" y2="94184"/>
                        <a14:foregroundMark x1="90000" y1="58966" x2="88111" y2="70436"/>
                        <a14:foregroundMark x1="89111" y1="52666" x2="92889" y2="64943"/>
                        <a14:foregroundMark x1="90111" y1="52989" x2="96556" y2="62359"/>
                        <a14:foregroundMark x1="11778" y1="30048" x2="9778" y2="50889"/>
                        <a14:foregroundMark x1="10333" y1="25848" x2="13000" y2="6139"/>
                        <a14:foregroundMark x1="10778" y1="13086" x2="26333" y2="15186"/>
                        <a14:foregroundMark x1="23444" y1="14055" x2="39778" y2="12924"/>
                        <a14:foregroundMark x1="38333" y1="15024" x2="57444" y2="12601"/>
                        <a14:foregroundMark x1="56000" y1="17447" x2="65444" y2="17447"/>
                        <a14:foregroundMark x1="62778" y1="21648" x2="76444" y2="18901"/>
                        <a14:foregroundMark x1="74000" y1="18901" x2="85778" y2="18901"/>
                        <a14:foregroundMark x1="86222" y1="20032" x2="92444" y2="26979"/>
                        <a14:foregroundMark x1="89111" y1="24233" x2="89778" y2="46042"/>
                        <a14:foregroundMark x1="87889" y1="24233" x2="94333" y2="57835"/>
                        <a14:foregroundMark x1="85556" y1="44426" x2="89111" y2="57189"/>
                        <a14:foregroundMark x1="87222" y1="15832" x2="93667" y2="25848"/>
                        <a14:foregroundMark x1="6667" y1="39742" x2="6667" y2="52019"/>
                        <a14:foregroundMark x1="8889" y1="29402" x2="9778" y2="47496"/>
                        <a14:foregroundMark x1="6667" y1="34895" x2="6667" y2="54120"/>
                        <a14:foregroundMark x1="7000" y1="36672" x2="9333" y2="22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72" y="2996846"/>
            <a:ext cx="2620682" cy="18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PageNumberBox">
            <a:extLst>
              <a:ext uri="{FF2B5EF4-FFF2-40B4-BE49-F238E27FC236}">
                <a16:creationId xmlns:a16="http://schemas.microsoft.com/office/drawing/2014/main" id="{CD14B6D4-6DD3-4BE5-AD40-599E2AD2FFC8}"/>
              </a:ext>
            </a:extLst>
          </p:cNvPr>
          <p:cNvSpPr txBox="1"/>
          <p:nvPr/>
        </p:nvSpPr>
        <p:spPr>
          <a:xfrm>
            <a:off x="10922000" y="6540500"/>
            <a:ext cx="1143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altLang="ko-KR" sz="1200" dirty="0"/>
              <a:t>4 / 13</a:t>
            </a:r>
            <a:endParaRPr lang="ko-KR" altLang="en-US" sz="1200" dirty="0"/>
          </a:p>
        </p:txBody>
      </p:sp>
      <p:sp>
        <p:nvSpPr>
          <p:cNvPr id="37" name="내용 개체 틀 7">
            <a:extLst>
              <a:ext uri="{FF2B5EF4-FFF2-40B4-BE49-F238E27FC236}">
                <a16:creationId xmlns:a16="http://schemas.microsoft.com/office/drawing/2014/main" id="{69B78F97-49FD-472E-B133-8A8D4BF7242C}"/>
              </a:ext>
            </a:extLst>
          </p:cNvPr>
          <p:cNvSpPr txBox="1">
            <a:spLocks/>
          </p:cNvSpPr>
          <p:nvPr/>
        </p:nvSpPr>
        <p:spPr>
          <a:xfrm>
            <a:off x="2888332" y="4496135"/>
            <a:ext cx="2952046" cy="276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1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사이클 당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바퀴 회전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38" name="내용 개체 틀 7">
            <a:extLst>
              <a:ext uri="{FF2B5EF4-FFF2-40B4-BE49-F238E27FC236}">
                <a16:creationId xmlns:a16="http://schemas.microsoft.com/office/drawing/2014/main" id="{541A4A16-EB97-46B5-B692-51F3E2C93AF9}"/>
              </a:ext>
            </a:extLst>
          </p:cNvPr>
          <p:cNvSpPr txBox="1">
            <a:spLocks/>
          </p:cNvSpPr>
          <p:nvPr/>
        </p:nvSpPr>
        <p:spPr>
          <a:xfrm>
            <a:off x="2888332" y="5850672"/>
            <a:ext cx="2952046" cy="276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1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사이클 당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2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바퀴 회전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71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2603549-4F69-C629-4C52-353459FE60DF}"/>
              </a:ext>
            </a:extLst>
          </p:cNvPr>
          <p:cNvSpPr txBox="1">
            <a:spLocks/>
          </p:cNvSpPr>
          <p:nvPr/>
        </p:nvSpPr>
        <p:spPr>
          <a:xfrm>
            <a:off x="552893" y="365126"/>
            <a:ext cx="5009707" cy="3159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chemeClr val="accent6"/>
                </a:solidFill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2. </a:t>
            </a:r>
            <a:r>
              <a:rPr lang="ko-KR" alt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실습 기간 업무 소개</a:t>
            </a:r>
            <a:endParaRPr lang="en-GB" b="0" dirty="0">
              <a:solidFill>
                <a:srgbClr val="118233"/>
              </a:solidFill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E9094DC-7591-B5C5-21C6-000A0B2A7152}"/>
              </a:ext>
            </a:extLst>
          </p:cNvPr>
          <p:cNvSpPr txBox="1">
            <a:spLocks/>
          </p:cNvSpPr>
          <p:nvPr/>
        </p:nvSpPr>
        <p:spPr>
          <a:xfrm>
            <a:off x="552893" y="695326"/>
            <a:ext cx="6409880" cy="797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accent2"/>
                </a:solidFill>
                <a:latin typeface="Noto Sans" panose="020B0502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엔진기계사업부 </a:t>
            </a:r>
            <a:r>
              <a:rPr lang="ko-KR" altLang="en-US" b="0" dirty="0" err="1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엔진제어시스템설계부</a:t>
            </a:r>
            <a:r>
              <a:rPr lang="ko-KR" altLang="en-US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소개</a:t>
            </a:r>
            <a:endParaRPr lang="en-GB" b="0" dirty="0">
              <a:solidFill>
                <a:srgbClr val="092453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33" name="내용 개체 틀 7">
            <a:extLst>
              <a:ext uri="{FF2B5EF4-FFF2-40B4-BE49-F238E27FC236}">
                <a16:creationId xmlns:a16="http://schemas.microsoft.com/office/drawing/2014/main" id="{2574508A-0CE1-4B16-B8BA-950B3F1ED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969" y="1396530"/>
            <a:ext cx="7847972" cy="1737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HD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현대중공업 자체 개발 엔진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</a:t>
            </a:r>
            <a:r>
              <a:rPr lang="en-US" altLang="ko-KR" sz="1800" dirty="0" err="1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HiMSEN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(</a:t>
            </a:r>
            <a:r>
              <a:rPr lang="en-US" altLang="ko-KR" sz="1400" b="1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Hi</a:t>
            </a:r>
            <a:r>
              <a:rPr lang="en-US" altLang="ko-KR" sz="14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-Touch </a:t>
            </a:r>
            <a:r>
              <a:rPr lang="en-US" altLang="ko-KR" sz="1400" b="1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M</a:t>
            </a:r>
            <a:r>
              <a:rPr lang="en-US" altLang="ko-KR" sz="14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arine &amp; </a:t>
            </a:r>
            <a:r>
              <a:rPr lang="en-US" altLang="ko-KR" sz="1400" b="1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S</a:t>
            </a:r>
            <a:r>
              <a:rPr lang="en-US" altLang="ko-KR" sz="14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tationary </a:t>
            </a:r>
            <a:r>
              <a:rPr lang="en-US" altLang="ko-KR" sz="1400" b="1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EN</a:t>
            </a:r>
            <a:r>
              <a:rPr lang="en-US" altLang="ko-KR" sz="14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GINE)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엔진의 역할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</a:t>
            </a:r>
            <a:r>
              <a:rPr lang="ko-KR" altLang="en-US" sz="1800" b="1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발전용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선박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&amp;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육상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),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추진용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제어 방식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</a:t>
            </a:r>
            <a:r>
              <a:rPr lang="ko-KR" altLang="en-US" sz="1800" b="1" u="sng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전자 제어 방식</a:t>
            </a:r>
            <a:endParaRPr lang="en-US" altLang="ko-KR" sz="2400" b="1" u="sng" dirty="0">
              <a:solidFill>
                <a:srgbClr val="FF0000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E3C0A4-625B-4C23-8A58-E7E807A4DD38}"/>
              </a:ext>
            </a:extLst>
          </p:cNvPr>
          <p:cNvGrpSpPr/>
          <p:nvPr/>
        </p:nvGrpSpPr>
        <p:grpSpPr>
          <a:xfrm>
            <a:off x="555134" y="1277378"/>
            <a:ext cx="2620682" cy="1975534"/>
            <a:chOff x="555134" y="1277378"/>
            <a:chExt cx="2620682" cy="1975534"/>
          </a:xfrm>
        </p:grpSpPr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979EDC10-0EF2-4D54-B88F-33C96FB47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39" b="98223" l="6667" r="96556">
                          <a14:foregroundMark x1="33667" y1="88045" x2="87889" y2="56543"/>
                          <a14:foregroundMark x1="41667" y1="86107" x2="88556" y2="57674"/>
                          <a14:foregroundMark x1="30556" y1="91438" x2="73222" y2="72213"/>
                          <a14:foregroundMark x1="73222" y1="72213" x2="89111" y2="57512"/>
                          <a14:foregroundMark x1="30000" y1="88368" x2="71111" y2="76252"/>
                          <a14:foregroundMark x1="71111" y1="76252" x2="90222" y2="55250"/>
                          <a14:foregroundMark x1="62556" y1="76414" x2="88778" y2="57674"/>
                          <a14:foregroundMark x1="55667" y1="81260" x2="85889" y2="68498"/>
                          <a14:foregroundMark x1="74778" y1="73344" x2="91778" y2="54927"/>
                          <a14:foregroundMark x1="86333" y1="69952" x2="89333" y2="63489"/>
                          <a14:foregroundMark x1="9333" y1="31502" x2="10556" y2="46365"/>
                          <a14:foregroundMark x1="8667" y1="28271" x2="8889" y2="51050"/>
                          <a14:foregroundMark x1="17778" y1="59612" x2="19667" y2="73667"/>
                          <a14:foregroundMark x1="19444" y1="56543" x2="18222" y2="85460"/>
                          <a14:foregroundMark x1="17000" y1="53473" x2="15556" y2="83037"/>
                          <a14:foregroundMark x1="15333" y1="53312" x2="17222" y2="80129"/>
                          <a14:foregroundMark x1="6778" y1="46042" x2="18222" y2="63813"/>
                          <a14:foregroundMark x1="30444" y1="95961" x2="54111" y2="86430"/>
                          <a14:foregroundMark x1="52222" y1="87076" x2="74667" y2="76414"/>
                          <a14:foregroundMark x1="22778" y1="91761" x2="29222" y2="98223"/>
                          <a14:foregroundMark x1="17556" y1="93376" x2="26111" y2="94184"/>
                          <a14:foregroundMark x1="90000" y1="58966" x2="88111" y2="70436"/>
                          <a14:foregroundMark x1="89111" y1="52666" x2="92889" y2="64943"/>
                          <a14:foregroundMark x1="90111" y1="52989" x2="96556" y2="62359"/>
                          <a14:foregroundMark x1="11778" y1="30048" x2="9778" y2="50889"/>
                          <a14:foregroundMark x1="10333" y1="25848" x2="13000" y2="6139"/>
                          <a14:foregroundMark x1="10778" y1="13086" x2="26333" y2="15186"/>
                          <a14:foregroundMark x1="23444" y1="14055" x2="39778" y2="12924"/>
                          <a14:foregroundMark x1="38333" y1="15024" x2="57444" y2="12601"/>
                          <a14:foregroundMark x1="56000" y1="17447" x2="65444" y2="17447"/>
                          <a14:foregroundMark x1="62778" y1="21648" x2="76444" y2="18901"/>
                          <a14:foregroundMark x1="74000" y1="18901" x2="85778" y2="18901"/>
                          <a14:foregroundMark x1="86222" y1="20032" x2="92444" y2="26979"/>
                          <a14:foregroundMark x1="89111" y1="24233" x2="89778" y2="46042"/>
                          <a14:foregroundMark x1="87889" y1="24233" x2="94333" y2="57835"/>
                          <a14:foregroundMark x1="85556" y1="44426" x2="89111" y2="57189"/>
                          <a14:foregroundMark x1="87222" y1="15832" x2="93667" y2="25848"/>
                          <a14:foregroundMark x1="6667" y1="39742" x2="6667" y2="52019"/>
                          <a14:foregroundMark x1="8889" y1="29402" x2="9778" y2="47496"/>
                          <a14:foregroundMark x1="6667" y1="34895" x2="6667" y2="54120"/>
                          <a14:foregroundMark x1="7000" y1="36672" x2="9333" y2="221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134" y="1277378"/>
              <a:ext cx="2620682" cy="1802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430F51-365E-476C-AF56-7F89DEC8FDF9}"/>
                </a:ext>
              </a:extLst>
            </p:cNvPr>
            <p:cNvSpPr txBox="1"/>
            <p:nvPr/>
          </p:nvSpPr>
          <p:spPr>
            <a:xfrm>
              <a:off x="666750" y="2883580"/>
              <a:ext cx="2397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D현대체  Medium" panose="02090600000101010101" pitchFamily="18" charset="-127"/>
                  <a:ea typeface="HD현대체  Medium" panose="02090600000101010101" pitchFamily="18" charset="-127"/>
                </a:rPr>
                <a:t>&lt;</a:t>
              </a:r>
              <a:r>
                <a:rPr lang="ko-KR" altLang="en-US" dirty="0">
                  <a:latin typeface="HD현대체  Medium" panose="02090600000101010101" pitchFamily="18" charset="-127"/>
                  <a:ea typeface="HD현대체  Medium" panose="02090600000101010101" pitchFamily="18" charset="-127"/>
                </a:rPr>
                <a:t>힘센 엔진 </a:t>
              </a:r>
              <a:r>
                <a:rPr lang="en-US" altLang="ko-KR" dirty="0">
                  <a:latin typeface="HD현대체  Medium" panose="02090600000101010101" pitchFamily="18" charset="-127"/>
                  <a:ea typeface="HD현대체  Medium" panose="02090600000101010101" pitchFamily="18" charset="-127"/>
                </a:rPr>
                <a:t>(H35DF)&gt;</a:t>
              </a:r>
              <a:endParaRPr lang="ko-KR" altLang="en-US" dirty="0">
                <a:latin typeface="HD현대체  Medium" panose="02090600000101010101" pitchFamily="18" charset="-127"/>
                <a:ea typeface="HD현대체  Medium" panose="0209060000010101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B4D7325-F586-4D95-AB43-5A6042881320}"/>
              </a:ext>
            </a:extLst>
          </p:cNvPr>
          <p:cNvGrpSpPr/>
          <p:nvPr/>
        </p:nvGrpSpPr>
        <p:grpSpPr>
          <a:xfrm>
            <a:off x="743730" y="3605089"/>
            <a:ext cx="4150659" cy="2855259"/>
            <a:chOff x="552893" y="3581558"/>
            <a:chExt cx="4150659" cy="28552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532059-5FCA-4B39-A6C2-BAE98B72F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0350" y="3826949"/>
              <a:ext cx="1535243" cy="102717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16B9C52-5DD7-4560-8BBC-7061C8AD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8128" y="3826948"/>
              <a:ext cx="1228505" cy="102717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ABC3EEF-75CB-4333-9E4E-B3EB4C2A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2020" y="5168892"/>
              <a:ext cx="1013838" cy="102717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02C9EE6-5E80-4392-A530-67BA99A87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22911" y="5136398"/>
              <a:ext cx="1258255" cy="1092166"/>
            </a:xfrm>
            <a:prstGeom prst="rect">
              <a:avLst/>
            </a:prstGeom>
          </p:spPr>
        </p:pic>
        <p:sp>
          <p:nvSpPr>
            <p:cNvPr id="30" name="순서도: 대체 처리 29">
              <a:extLst>
                <a:ext uri="{FF2B5EF4-FFF2-40B4-BE49-F238E27FC236}">
                  <a16:creationId xmlns:a16="http://schemas.microsoft.com/office/drawing/2014/main" id="{8E128718-09FC-4D06-B9BC-48003F75FC5D}"/>
                </a:ext>
              </a:extLst>
            </p:cNvPr>
            <p:cNvSpPr/>
            <p:nvPr/>
          </p:nvSpPr>
          <p:spPr>
            <a:xfrm>
              <a:off x="552893" y="3581558"/>
              <a:ext cx="4150659" cy="2855259"/>
            </a:xfrm>
            <a:prstGeom prst="flowChartAlternateProcess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D현대체  Light" panose="02090600000101010101" pitchFamily="18" charset="-127"/>
                <a:ea typeface="HD현대체  Light" panose="02090600000101010101" pitchFamily="18" charset="-127"/>
              </a:endParaRPr>
            </a:p>
          </p:txBody>
        </p:sp>
      </p:grp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3EB787C0-0C13-47F2-A102-80747AA90E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26663" y="2178691"/>
            <a:ext cx="225938" cy="2622096"/>
          </a:xfrm>
          <a:prstGeom prst="bentConnector2">
            <a:avLst/>
          </a:prstGeom>
          <a:ln w="19050">
            <a:solidFill>
              <a:srgbClr val="2F528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8416064-4166-4F85-847C-6587446CE04C}"/>
              </a:ext>
            </a:extLst>
          </p:cNvPr>
          <p:cNvCxnSpPr/>
          <p:nvPr/>
        </p:nvCxnSpPr>
        <p:spPr>
          <a:xfrm>
            <a:off x="5441156" y="2857500"/>
            <a:ext cx="0" cy="521651"/>
          </a:xfrm>
          <a:prstGeom prst="line">
            <a:avLst/>
          </a:prstGeom>
          <a:ln w="19050">
            <a:solidFill>
              <a:srgbClr val="2F528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내용 개체 틀 7">
            <a:extLst>
              <a:ext uri="{FF2B5EF4-FFF2-40B4-BE49-F238E27FC236}">
                <a16:creationId xmlns:a16="http://schemas.microsoft.com/office/drawing/2014/main" id="{4657CD96-481D-441C-A5FB-A8EA424EC5E9}"/>
              </a:ext>
            </a:extLst>
          </p:cNvPr>
          <p:cNvSpPr txBox="1">
            <a:spLocks/>
          </p:cNvSpPr>
          <p:nvPr/>
        </p:nvSpPr>
        <p:spPr>
          <a:xfrm>
            <a:off x="5109056" y="4025591"/>
            <a:ext cx="6212885" cy="143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 제어 시스템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(</a:t>
            </a:r>
            <a:r>
              <a:rPr lang="en-US" altLang="ko-KR" sz="1800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E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ngine </a:t>
            </a:r>
            <a:r>
              <a:rPr lang="en-US" altLang="ko-KR" sz="1800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C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ontrol </a:t>
            </a:r>
            <a:r>
              <a:rPr lang="en-US" altLang="ko-KR" sz="1800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S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ystem)</a:t>
            </a:r>
            <a:b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</a:b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: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엔진의 </a:t>
            </a:r>
            <a:r>
              <a:rPr lang="ko-KR" altLang="en-US" sz="1800" b="1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데이터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를 </a:t>
            </a:r>
            <a:r>
              <a:rPr lang="ko-KR" altLang="en-US" sz="1800" b="1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수집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및 </a:t>
            </a:r>
            <a:r>
              <a:rPr lang="ko-KR" altLang="en-US" sz="1800" b="1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모니터링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, </a:t>
            </a:r>
            <a:r>
              <a:rPr lang="ko-KR" altLang="en-US" sz="1800" b="1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필요 동작을 제어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하는 시스템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2335AC-1C67-478B-998B-25A103EC5DA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64" y="227326"/>
            <a:ext cx="2812727" cy="468000"/>
          </a:xfrm>
          <a:prstGeom prst="rect">
            <a:avLst/>
          </a:prstGeom>
        </p:spPr>
      </p:pic>
      <p:sp>
        <p:nvSpPr>
          <p:cNvPr id="21" name="PageNumberBox">
            <a:extLst>
              <a:ext uri="{FF2B5EF4-FFF2-40B4-BE49-F238E27FC236}">
                <a16:creationId xmlns:a16="http://schemas.microsoft.com/office/drawing/2014/main" id="{9965DCCC-5438-4A68-9977-5A254804024B}"/>
              </a:ext>
            </a:extLst>
          </p:cNvPr>
          <p:cNvSpPr txBox="1"/>
          <p:nvPr/>
        </p:nvSpPr>
        <p:spPr>
          <a:xfrm>
            <a:off x="10922000" y="6540500"/>
            <a:ext cx="1143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altLang="ko-KR" sz="1200" dirty="0"/>
              <a:t>5 / 13</a:t>
            </a:r>
            <a:endParaRPr lang="ko-KR" altLang="en-US" sz="1200" dirty="0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EB815CF1-503B-4934-8B54-B0DC349FBEE4}"/>
              </a:ext>
            </a:extLst>
          </p:cNvPr>
          <p:cNvSpPr/>
          <p:nvPr/>
        </p:nvSpPr>
        <p:spPr>
          <a:xfrm>
            <a:off x="7942937" y="5032718"/>
            <a:ext cx="545123" cy="599033"/>
          </a:xfrm>
          <a:prstGeom prst="downArrow">
            <a:avLst/>
          </a:prstGeom>
          <a:solidFill>
            <a:srgbClr val="0C2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7">
            <a:extLst>
              <a:ext uri="{FF2B5EF4-FFF2-40B4-BE49-F238E27FC236}">
                <a16:creationId xmlns:a16="http://schemas.microsoft.com/office/drawing/2014/main" id="{A3ED9AA5-C726-4219-AFE3-8B13D90FC793}"/>
              </a:ext>
            </a:extLst>
          </p:cNvPr>
          <p:cNvSpPr txBox="1">
            <a:spLocks/>
          </p:cNvSpPr>
          <p:nvPr/>
        </p:nvSpPr>
        <p:spPr>
          <a:xfrm>
            <a:off x="5851643" y="5706012"/>
            <a:ext cx="4727710" cy="524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제어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3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힘센 엔진 제어 시스템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양산 및 개발 설계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620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2603549-4F69-C629-4C52-353459FE60DF}"/>
              </a:ext>
            </a:extLst>
          </p:cNvPr>
          <p:cNvSpPr txBox="1">
            <a:spLocks/>
          </p:cNvSpPr>
          <p:nvPr/>
        </p:nvSpPr>
        <p:spPr>
          <a:xfrm>
            <a:off x="552893" y="365126"/>
            <a:ext cx="5009707" cy="3159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chemeClr val="accent6"/>
                </a:solidFill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2. </a:t>
            </a:r>
            <a:r>
              <a:rPr lang="ko-KR" alt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실습 기간 업무 소개</a:t>
            </a:r>
            <a:endParaRPr lang="en-GB" b="0" dirty="0">
              <a:solidFill>
                <a:srgbClr val="118233"/>
              </a:solidFill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E9094DC-7591-B5C5-21C6-000A0B2A7152}"/>
              </a:ext>
            </a:extLst>
          </p:cNvPr>
          <p:cNvSpPr txBox="1">
            <a:spLocks/>
          </p:cNvSpPr>
          <p:nvPr/>
        </p:nvSpPr>
        <p:spPr>
          <a:xfrm>
            <a:off x="552893" y="695326"/>
            <a:ext cx="6409880" cy="797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accent2"/>
                </a:solidFill>
                <a:latin typeface="Noto Sans" panose="020B0502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과제 소개</a:t>
            </a:r>
            <a:endParaRPr lang="en-GB" b="0" dirty="0">
              <a:solidFill>
                <a:srgbClr val="092453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2335AC-1C67-478B-998B-25A103EC5DA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64" y="227326"/>
            <a:ext cx="2812727" cy="468000"/>
          </a:xfrm>
          <a:prstGeom prst="rect">
            <a:avLst/>
          </a:prstGeom>
        </p:spPr>
      </p:pic>
      <p:sp>
        <p:nvSpPr>
          <p:cNvPr id="21" name="PageNumberBox">
            <a:extLst>
              <a:ext uri="{FF2B5EF4-FFF2-40B4-BE49-F238E27FC236}">
                <a16:creationId xmlns:a16="http://schemas.microsoft.com/office/drawing/2014/main" id="{9965DCCC-5438-4A68-9977-5A254804024B}"/>
              </a:ext>
            </a:extLst>
          </p:cNvPr>
          <p:cNvSpPr txBox="1"/>
          <p:nvPr/>
        </p:nvSpPr>
        <p:spPr>
          <a:xfrm>
            <a:off x="10922000" y="6540500"/>
            <a:ext cx="1143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altLang="ko-KR" sz="1200" dirty="0"/>
              <a:t>6 / 13</a:t>
            </a:r>
            <a:endParaRPr lang="ko-KR" altLang="en-US" sz="1200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CE331A3-B4A0-46B9-BE54-95782913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638" y="4675462"/>
            <a:ext cx="2710710" cy="825580"/>
          </a:xfrm>
          <a:prstGeom prst="rect">
            <a:avLst/>
          </a:prstGeom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37754EF2-AD85-4E7C-B975-77D31885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9" b="98223" l="6667" r="96556">
                        <a14:foregroundMark x1="33667" y1="88045" x2="87889" y2="56543"/>
                        <a14:foregroundMark x1="41667" y1="86107" x2="88556" y2="57674"/>
                        <a14:foregroundMark x1="30556" y1="91438" x2="73222" y2="72213"/>
                        <a14:foregroundMark x1="73222" y1="72213" x2="89111" y2="57512"/>
                        <a14:foregroundMark x1="30000" y1="88368" x2="71111" y2="76252"/>
                        <a14:foregroundMark x1="71111" y1="76252" x2="90222" y2="55250"/>
                        <a14:foregroundMark x1="62556" y1="76414" x2="88778" y2="57674"/>
                        <a14:foregroundMark x1="55667" y1="81260" x2="85889" y2="68498"/>
                        <a14:foregroundMark x1="74778" y1="73344" x2="91778" y2="54927"/>
                        <a14:foregroundMark x1="86333" y1="69952" x2="89333" y2="63489"/>
                        <a14:foregroundMark x1="9333" y1="31502" x2="10556" y2="46365"/>
                        <a14:foregroundMark x1="8667" y1="28271" x2="8889" y2="51050"/>
                        <a14:foregroundMark x1="17778" y1="59612" x2="19667" y2="73667"/>
                        <a14:foregroundMark x1="19444" y1="56543" x2="18222" y2="85460"/>
                        <a14:foregroundMark x1="17000" y1="53473" x2="15556" y2="83037"/>
                        <a14:foregroundMark x1="15333" y1="53312" x2="17222" y2="80129"/>
                        <a14:foregroundMark x1="6778" y1="46042" x2="18222" y2="63813"/>
                        <a14:foregroundMark x1="30444" y1="95961" x2="54111" y2="86430"/>
                        <a14:foregroundMark x1="52222" y1="87076" x2="74667" y2="76414"/>
                        <a14:foregroundMark x1="22778" y1="91761" x2="29222" y2="98223"/>
                        <a14:foregroundMark x1="17556" y1="93376" x2="26111" y2="94184"/>
                        <a14:foregroundMark x1="90000" y1="58966" x2="88111" y2="70436"/>
                        <a14:foregroundMark x1="89111" y1="52666" x2="92889" y2="64943"/>
                        <a14:foregroundMark x1="90111" y1="52989" x2="96556" y2="62359"/>
                        <a14:foregroundMark x1="11778" y1="30048" x2="9778" y2="50889"/>
                        <a14:foregroundMark x1="10333" y1="25848" x2="13000" y2="6139"/>
                        <a14:foregroundMark x1="10778" y1="13086" x2="26333" y2="15186"/>
                        <a14:foregroundMark x1="23444" y1="14055" x2="39778" y2="12924"/>
                        <a14:foregroundMark x1="38333" y1="15024" x2="57444" y2="12601"/>
                        <a14:foregroundMark x1="56000" y1="17447" x2="65444" y2="17447"/>
                        <a14:foregroundMark x1="62778" y1="21648" x2="76444" y2="18901"/>
                        <a14:foregroundMark x1="74000" y1="18901" x2="85778" y2="18901"/>
                        <a14:foregroundMark x1="86222" y1="20032" x2="92444" y2="26979"/>
                        <a14:foregroundMark x1="89111" y1="24233" x2="89778" y2="46042"/>
                        <a14:foregroundMark x1="87889" y1="24233" x2="94333" y2="57835"/>
                        <a14:foregroundMark x1="85556" y1="44426" x2="89111" y2="57189"/>
                        <a14:foregroundMark x1="87222" y1="15832" x2="93667" y2="25848"/>
                        <a14:foregroundMark x1="6667" y1="39742" x2="6667" y2="52019"/>
                        <a14:foregroundMark x1="8889" y1="29402" x2="9778" y2="47496"/>
                        <a14:foregroundMark x1="6667" y1="34895" x2="6667" y2="54120"/>
                        <a14:foregroundMark x1="7000" y1="36672" x2="9333" y2="22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34" y="1277378"/>
            <a:ext cx="2620682" cy="18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A8BED8D-A400-4C57-9718-B333DA029023}"/>
              </a:ext>
            </a:extLst>
          </p:cNvPr>
          <p:cNvSpPr/>
          <p:nvPr/>
        </p:nvSpPr>
        <p:spPr>
          <a:xfrm>
            <a:off x="731785" y="4412414"/>
            <a:ext cx="2117821" cy="1351677"/>
          </a:xfrm>
          <a:prstGeom prst="roundRect">
            <a:avLst>
              <a:gd name="adj" fmla="val 10571"/>
            </a:avLst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E98D9F-7931-4B34-B5E7-A70A120C542B}"/>
              </a:ext>
            </a:extLst>
          </p:cNvPr>
          <p:cNvSpPr txBox="1"/>
          <p:nvPr/>
        </p:nvSpPr>
        <p:spPr>
          <a:xfrm>
            <a:off x="591970" y="5907885"/>
            <a:ext cx="239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&lt;HMI&gt;</a:t>
            </a:r>
            <a:endParaRPr lang="ko-KR" altLang="en-US" dirty="0"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9E2A53-7055-4414-BE79-5891A1453D6F}"/>
              </a:ext>
            </a:extLst>
          </p:cNvPr>
          <p:cNvSpPr txBox="1"/>
          <p:nvPr/>
        </p:nvSpPr>
        <p:spPr>
          <a:xfrm>
            <a:off x="3393268" y="5907885"/>
            <a:ext cx="239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&lt;</a:t>
            </a:r>
            <a:r>
              <a:rPr lang="ko-KR" altLang="en-US" dirty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동작 버튼</a:t>
            </a:r>
            <a:r>
              <a:rPr lang="en-US" altLang="ko-KR" dirty="0"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&gt;</a:t>
            </a:r>
            <a:endParaRPr lang="ko-KR" altLang="en-US" dirty="0"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sp>
        <p:nvSpPr>
          <p:cNvPr id="71" name="이등변 삼각형 70">
            <a:extLst>
              <a:ext uri="{FF2B5EF4-FFF2-40B4-BE49-F238E27FC236}">
                <a16:creationId xmlns:a16="http://schemas.microsoft.com/office/drawing/2014/main" id="{4EF7079A-E15A-43F2-8841-73A008ADDC77}"/>
              </a:ext>
            </a:extLst>
          </p:cNvPr>
          <p:cNvSpPr/>
          <p:nvPr/>
        </p:nvSpPr>
        <p:spPr>
          <a:xfrm rot="16200000">
            <a:off x="2521352" y="1338740"/>
            <a:ext cx="1802448" cy="1679724"/>
          </a:xfrm>
          <a:prstGeom prst="triangle">
            <a:avLst>
              <a:gd name="adj" fmla="val 53171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3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1B321DE-CE75-45EC-BB6D-7490B0C54419}"/>
              </a:ext>
            </a:extLst>
          </p:cNvPr>
          <p:cNvGrpSpPr/>
          <p:nvPr/>
        </p:nvGrpSpPr>
        <p:grpSpPr>
          <a:xfrm>
            <a:off x="3794514" y="1010962"/>
            <a:ext cx="2278344" cy="2418037"/>
            <a:chOff x="3903208" y="1075341"/>
            <a:chExt cx="2129638" cy="220652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6B9C966-1532-4D88-8300-98DBF9D6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337" b="92416" l="9524" r="95567">
                          <a14:foregroundMark x1="80460" y1="28792" x2="80460" y2="28792"/>
                          <a14:foregroundMark x1="30378" y1="28230" x2="30378" y2="28230"/>
                          <a14:foregroundMark x1="91954" y1="32444" x2="91954" y2="32444"/>
                          <a14:foregroundMark x1="95238" y1="25421" x2="95238" y2="25421"/>
                          <a14:foregroundMark x1="95567" y1="31461" x2="95567" y2="31461"/>
                          <a14:foregroundMark x1="95402" y1="37640" x2="95402" y2="37640"/>
                          <a14:foregroundMark x1="95402" y1="43539" x2="95402" y2="43539"/>
                          <a14:foregroundMark x1="95402" y1="48034" x2="95402" y2="48034"/>
                          <a14:foregroundMark x1="9524" y1="50140" x2="9524" y2="50140"/>
                          <a14:foregroundMark x1="9524" y1="55197" x2="9524" y2="55197"/>
                          <a14:foregroundMark x1="10345" y1="60112" x2="10345" y2="60112"/>
                          <a14:foregroundMark x1="22824" y1="9691" x2="22824" y2="9691"/>
                          <a14:foregroundMark x1="22496" y1="6039" x2="22496" y2="6039"/>
                          <a14:foregroundMark x1="83744" y1="5618" x2="83744" y2="5618"/>
                          <a14:foregroundMark x1="10181" y1="65730" x2="10181" y2="65730"/>
                          <a14:foregroundMark x1="10345" y1="71489" x2="10345" y2="71489"/>
                          <a14:foregroundMark x1="80788" y1="89466" x2="80788" y2="89466"/>
                          <a14:foregroundMark x1="80788" y1="88483" x2="79639" y2="88062"/>
                          <a14:foregroundMark x1="83580" y1="87500" x2="83908" y2="87500"/>
                          <a14:foregroundMark x1="85550" y1="87500" x2="85550" y2="87500"/>
                          <a14:foregroundMark x1="87028" y1="87500" x2="86207" y2="92416"/>
                          <a14:foregroundMark x1="88834" y1="89045" x2="88998" y2="90309"/>
                          <a14:foregroundMark x1="18719" y1="87219" x2="18555" y2="87500"/>
                          <a14:foregroundMark x1="19048" y1="87921" x2="18719" y2="90871"/>
                          <a14:foregroundMark x1="19048" y1="87500" x2="19376" y2="89045"/>
                          <a14:foregroundMark x1="22003" y1="87500" x2="24959" y2="91152"/>
                          <a14:foregroundMark x1="23810" y1="88904" x2="25123" y2="91011"/>
                          <a14:foregroundMark x1="22167" y1="5337" x2="22167" y2="5337"/>
                          <a14:foregroundMark x1="21675" y1="5197" x2="21675" y2="5197"/>
                          <a14:foregroundMark x1="22824" y1="5337" x2="22824" y2="5337"/>
                          <a14:foregroundMark x1="83087" y1="6742" x2="83087" y2="674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03208" y="1075341"/>
              <a:ext cx="2129638" cy="2206520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A9DBBA0-87D7-4AC3-9EA2-205E9FD0911A}"/>
                </a:ext>
              </a:extLst>
            </p:cNvPr>
            <p:cNvGrpSpPr/>
            <p:nvPr/>
          </p:nvGrpSpPr>
          <p:grpSpPr>
            <a:xfrm>
              <a:off x="4409200" y="1680330"/>
              <a:ext cx="1311499" cy="1204556"/>
              <a:chOff x="5157549" y="1561145"/>
              <a:chExt cx="1212949" cy="117959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D866F974-C161-4C0F-A235-D685AB5ECF14}"/>
                  </a:ext>
                </a:extLst>
              </p:cNvPr>
              <p:cNvSpPr/>
              <p:nvPr/>
            </p:nvSpPr>
            <p:spPr>
              <a:xfrm>
                <a:off x="5157549" y="1561145"/>
                <a:ext cx="1212949" cy="806435"/>
              </a:xfrm>
              <a:prstGeom prst="roundRect">
                <a:avLst>
                  <a:gd name="adj" fmla="val 10571"/>
                </a:avLst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latin typeface="HD현대체  Medium" panose="02090600000101010101" pitchFamily="18" charset="-127"/>
                  <a:ea typeface="HD현대체  Medium" panose="02090600000101010101" pitchFamily="18" charset="-127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D736B3A-0D79-4F00-96A0-1BB9EE30C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78679" y="2528789"/>
                <a:ext cx="491818" cy="18162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22D587CB-8EC4-46E2-9265-7A6A12A65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364896" y="2534202"/>
                <a:ext cx="429369" cy="187808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DC23673-5491-428F-BD95-A81FF8BD9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4896" y="2528792"/>
                <a:ext cx="491818" cy="181620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541BB6F4-EF70-4E07-B225-B0F130681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905124" y="2552932"/>
                <a:ext cx="429369" cy="187808"/>
              </a:xfrm>
              <a:prstGeom prst="rect">
                <a:avLst/>
              </a:prstGeom>
            </p:spPr>
          </p:pic>
        </p:grpSp>
      </p:grpSp>
      <p:sp>
        <p:nvSpPr>
          <p:cNvPr id="73" name="내용 개체 틀 7">
            <a:extLst>
              <a:ext uri="{FF2B5EF4-FFF2-40B4-BE49-F238E27FC236}">
                <a16:creationId xmlns:a16="http://schemas.microsoft.com/office/drawing/2014/main" id="{36289838-9A3D-4A08-8D2C-E481BC80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280" y="1473013"/>
            <a:ext cx="5766120" cy="1737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LOP (</a:t>
            </a:r>
            <a:r>
              <a:rPr lang="en-US" altLang="ko-KR" sz="1800" b="1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L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ocal </a:t>
            </a:r>
            <a:r>
              <a:rPr lang="en-US" altLang="ko-KR" sz="1800" b="1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O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perating </a:t>
            </a:r>
            <a:r>
              <a:rPr lang="en-US" altLang="ko-KR" sz="1800" b="1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P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anel)</a:t>
            </a:r>
          </a:p>
          <a:p>
            <a:pPr marL="361950" lvl="1" indent="-180975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역할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현장에서 엔진의 상태를 확인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 제어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361950" lvl="1" indent="-180975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구성 요소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HMI (</a:t>
            </a:r>
            <a:r>
              <a:rPr lang="en-US" altLang="ko-KR" sz="1800" b="1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H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uman </a:t>
            </a:r>
            <a:r>
              <a:rPr lang="en-US" altLang="ko-KR" sz="1800" b="1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M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achine </a:t>
            </a:r>
            <a:r>
              <a:rPr lang="en-US" altLang="ko-KR" sz="1800" b="1" u="sng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I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nterface),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동작버튼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75" name="내용 개체 틀 7">
            <a:extLst>
              <a:ext uri="{FF2B5EF4-FFF2-40B4-BE49-F238E27FC236}">
                <a16:creationId xmlns:a16="http://schemas.microsoft.com/office/drawing/2014/main" id="{8E34B8F9-6CC5-489D-8A87-3A75B45E6E7A}"/>
              </a:ext>
            </a:extLst>
          </p:cNvPr>
          <p:cNvSpPr txBox="1">
            <a:spLocks/>
          </p:cNvSpPr>
          <p:nvPr/>
        </p:nvSpPr>
        <p:spPr>
          <a:xfrm>
            <a:off x="6197280" y="3613262"/>
            <a:ext cx="5514111" cy="1967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1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개인 과제 </a:t>
            </a:r>
            <a:r>
              <a:rPr lang="en-US" altLang="ko-KR" sz="1800" b="1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HMI </a:t>
            </a:r>
            <a:r>
              <a:rPr lang="ko-KR" altLang="en-US" sz="1800" b="1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화면 개발</a:t>
            </a:r>
            <a:endParaRPr lang="en-US" altLang="ko-KR" sz="1800" b="1" dirty="0">
              <a:solidFill>
                <a:srgbClr val="FF0000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361950" lvl="1" indent="-180975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선정 배경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: 1)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직접 화면 개발 </a:t>
            </a: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  <a:sym typeface="Wingdings" panose="05000000000000000000" pitchFamily="2" charset="2"/>
              </a:rPr>
              <a:t>효능감 극대화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1095375" lvl="3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     2) </a:t>
            </a:r>
            <a:r>
              <a:rPr lang="ko-KR" altLang="en-US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학부 과정 습득 지식</a:t>
            </a:r>
            <a:r>
              <a:rPr lang="en-US" altLang="ko-KR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적용 가능</a:t>
            </a:r>
            <a:endParaRPr lang="en-US" altLang="ko-KR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77" name="내용 개체 틀 7">
            <a:extLst>
              <a:ext uri="{FF2B5EF4-FFF2-40B4-BE49-F238E27FC236}">
                <a16:creationId xmlns:a16="http://schemas.microsoft.com/office/drawing/2014/main" id="{72119B0F-C529-43AE-9BD2-03D49896939A}"/>
              </a:ext>
            </a:extLst>
          </p:cNvPr>
          <p:cNvSpPr txBox="1">
            <a:spLocks/>
          </p:cNvSpPr>
          <p:nvPr/>
        </p:nvSpPr>
        <p:spPr>
          <a:xfrm>
            <a:off x="670962" y="3613262"/>
            <a:ext cx="5009707" cy="471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LOP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구성 요소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3B7A2D8-9AF4-4D3B-B982-EFFC443B093F}"/>
              </a:ext>
            </a:extLst>
          </p:cNvPr>
          <p:cNvGrpSpPr/>
          <p:nvPr/>
        </p:nvGrpSpPr>
        <p:grpSpPr>
          <a:xfrm>
            <a:off x="6463959" y="5215522"/>
            <a:ext cx="2117821" cy="1351677"/>
            <a:chOff x="9246116" y="5188823"/>
            <a:chExt cx="2117821" cy="1351677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7D5FC92-D3BF-4823-96C6-E875D09FA746}"/>
                </a:ext>
              </a:extLst>
            </p:cNvPr>
            <p:cNvSpPr/>
            <p:nvPr/>
          </p:nvSpPr>
          <p:spPr>
            <a:xfrm>
              <a:off x="9246116" y="5188823"/>
              <a:ext cx="2117821" cy="1351677"/>
            </a:xfrm>
            <a:prstGeom prst="roundRect">
              <a:avLst>
                <a:gd name="adj" fmla="val 10571"/>
              </a:avLst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latin typeface="HD현대체  Medium" panose="02090600000101010101" pitchFamily="18" charset="-127"/>
                <a:ea typeface="HD현대체  Medium" panose="0209060000010101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2922C1A-2C3F-40E2-88A0-F2E73D11E8FB}"/>
                </a:ext>
              </a:extLst>
            </p:cNvPr>
            <p:cNvSpPr/>
            <p:nvPr/>
          </p:nvSpPr>
          <p:spPr>
            <a:xfrm>
              <a:off x="9434513" y="5300663"/>
              <a:ext cx="1747837" cy="1119187"/>
            </a:xfrm>
            <a:prstGeom prst="rect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DB84B14-30DE-46F1-83F7-9A96CF19887D}"/>
              </a:ext>
            </a:extLst>
          </p:cNvPr>
          <p:cNvCxnSpPr>
            <a:cxnSpLocks/>
          </p:cNvCxnSpPr>
          <p:nvPr/>
        </p:nvCxnSpPr>
        <p:spPr>
          <a:xfrm flipH="1">
            <a:off x="8400193" y="5927582"/>
            <a:ext cx="927957" cy="0"/>
          </a:xfrm>
          <a:prstGeom prst="straightConnector1">
            <a:avLst/>
          </a:prstGeom>
          <a:ln w="28575">
            <a:solidFill>
              <a:srgbClr val="0C2F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내용 개체 틀 7">
            <a:extLst>
              <a:ext uri="{FF2B5EF4-FFF2-40B4-BE49-F238E27FC236}">
                <a16:creationId xmlns:a16="http://schemas.microsoft.com/office/drawing/2014/main" id="{3A2DF204-67E3-4AFC-A5CF-9A02A4320896}"/>
              </a:ext>
            </a:extLst>
          </p:cNvPr>
          <p:cNvSpPr txBox="1">
            <a:spLocks/>
          </p:cNvSpPr>
          <p:nvPr/>
        </p:nvSpPr>
        <p:spPr>
          <a:xfrm>
            <a:off x="9180361" y="5122112"/>
            <a:ext cx="2456370" cy="1264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개발 컨셉</a:t>
            </a:r>
          </a:p>
          <a:p>
            <a:pPr marL="180975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1) </a:t>
            </a: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사용자 친화적 화면</a:t>
            </a:r>
            <a:endParaRPr lang="en-US" altLang="ko-KR" sz="16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180975" lvl="1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2) </a:t>
            </a: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고도화된 기술 적용</a:t>
            </a:r>
            <a:endParaRPr lang="en-US" altLang="ko-KR" sz="16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90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E9094DC-7591-B5C5-21C6-000A0B2A7152}"/>
              </a:ext>
            </a:extLst>
          </p:cNvPr>
          <p:cNvSpPr txBox="1">
            <a:spLocks/>
          </p:cNvSpPr>
          <p:nvPr/>
        </p:nvSpPr>
        <p:spPr>
          <a:xfrm>
            <a:off x="552893" y="695326"/>
            <a:ext cx="5543107" cy="797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accent2"/>
                </a:solidFill>
                <a:latin typeface="Noto Sans" panose="020B0502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업무 소개</a:t>
            </a:r>
            <a:endParaRPr lang="en-GB" b="0" dirty="0">
              <a:solidFill>
                <a:srgbClr val="092453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AACBDEE8-ADD7-45DF-8D0F-CB99CB48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29" y="1268413"/>
            <a:ext cx="5399994" cy="5267880"/>
          </a:xfrm>
        </p:spPr>
        <p:txBody>
          <a:bodyPr>
            <a:noAutofit/>
          </a:bodyPr>
          <a:lstStyle/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 동작에 대한 이해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266700" indent="-26670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	1) </a:t>
            </a:r>
            <a:r>
              <a:rPr lang="ko-KR" altLang="en-US" sz="1800" b="1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 기본 지식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스터디</a:t>
            </a:r>
            <a:b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</a:b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2) </a:t>
            </a:r>
            <a:r>
              <a:rPr lang="ko-KR" altLang="en-US" sz="1800" b="1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 실물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직접 확인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266700" indent="-266700">
              <a:lnSpc>
                <a:spcPct val="150000"/>
              </a:lnSpc>
              <a:buNone/>
            </a:pP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 제어 시스템 설계 도면 이해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266700" indent="-26670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	1) </a:t>
            </a:r>
            <a:r>
              <a:rPr lang="ko-KR" altLang="en-US" sz="1800" b="1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설계 도면 툴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사용 </a:t>
            </a:r>
            <a:b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</a:b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2)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제어 유닛 간 </a:t>
            </a:r>
            <a:r>
              <a:rPr lang="ko-KR" altLang="en-US" sz="1800" b="1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결선 업무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진행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266700" indent="-266700">
              <a:lnSpc>
                <a:spcPct val="150000"/>
              </a:lnSpc>
              <a:buNone/>
            </a:pP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엔진 제어 유닛들 간의 통신 이해 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  <a:p>
            <a:pPr marL="266700" indent="-26670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	1)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제어기 간 </a:t>
            </a:r>
            <a:r>
              <a:rPr lang="en-US" altLang="ko-KR" sz="1800" b="1" dirty="0" err="1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modbus</a:t>
            </a:r>
            <a:r>
              <a:rPr lang="en-US" altLang="ko-KR" sz="1800" b="1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list </a:t>
            </a:r>
            <a:r>
              <a:rPr lang="ko-KR" altLang="en-US" sz="18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업무 진행</a:t>
            </a:r>
            <a:endParaRPr lang="en-US" altLang="ko-KR" sz="18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8A61751-0190-4B4F-8BF8-AE473AAD997F}"/>
              </a:ext>
            </a:extLst>
          </p:cNvPr>
          <p:cNvSpPr txBox="1">
            <a:spLocks/>
          </p:cNvSpPr>
          <p:nvPr/>
        </p:nvSpPr>
        <p:spPr>
          <a:xfrm>
            <a:off x="552893" y="365126"/>
            <a:ext cx="5009707" cy="3159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chemeClr val="accent6"/>
                </a:solidFill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2. </a:t>
            </a:r>
            <a:r>
              <a:rPr lang="ko-KR" alt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실습 기간 업무 소개</a:t>
            </a:r>
            <a:endParaRPr lang="en-GB" b="0" dirty="0">
              <a:solidFill>
                <a:srgbClr val="118233"/>
              </a:solidFill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pic>
        <p:nvPicPr>
          <p:cNvPr id="2052" name="Picture 4" descr="PID 제어기 - 위키백과, 우리 모두의 백과사전">
            <a:extLst>
              <a:ext uri="{FF2B5EF4-FFF2-40B4-BE49-F238E27FC236}">
                <a16:creationId xmlns:a16="http://schemas.microsoft.com/office/drawing/2014/main" id="{29289952-EF17-49C5-AB3B-0BE8E8216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62" y="2882151"/>
            <a:ext cx="2794227" cy="128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SI 7 Layer 쉽게 이해하기">
            <a:extLst>
              <a:ext uri="{FF2B5EF4-FFF2-40B4-BE49-F238E27FC236}">
                <a16:creationId xmlns:a16="http://schemas.microsoft.com/office/drawing/2014/main" id="{CDA163CA-4540-4BC1-B324-23B4E6D6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239" y="5280984"/>
            <a:ext cx="2286000" cy="115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4F03682-FB59-49AE-B48F-6899CDFF23B8}"/>
              </a:ext>
            </a:extLst>
          </p:cNvPr>
          <p:cNvGrpSpPr/>
          <p:nvPr/>
        </p:nvGrpSpPr>
        <p:grpSpPr>
          <a:xfrm>
            <a:off x="5510133" y="4264251"/>
            <a:ext cx="2757567" cy="876352"/>
            <a:chOff x="11409165" y="410210"/>
            <a:chExt cx="4300387" cy="1228725"/>
          </a:xfrm>
        </p:grpSpPr>
        <p:pic>
          <p:nvPicPr>
            <p:cNvPr id="2058" name="Picture 10" descr="PSS Series - 소형 아날로그 압력센서 | Autonics (KR)">
              <a:extLst>
                <a:ext uri="{FF2B5EF4-FFF2-40B4-BE49-F238E27FC236}">
                  <a16:creationId xmlns:a16="http://schemas.microsoft.com/office/drawing/2014/main" id="{299789A4-285B-4DD3-B148-B37693C47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12" b="89904" l="9504" r="98347">
                          <a14:foregroundMark x1="95041" y1="7692" x2="95041" y2="7692"/>
                          <a14:foregroundMark x1="98347" y1="8173" x2="98347" y2="81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9165" y="410210"/>
              <a:ext cx="1429575" cy="122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LC : 산업자동화 스마트솔루션 | ㈜싸이몬 PLC">
              <a:extLst>
                <a:ext uri="{FF2B5EF4-FFF2-40B4-BE49-F238E27FC236}">
                  <a16:creationId xmlns:a16="http://schemas.microsoft.com/office/drawing/2014/main" id="{09C7BF9D-79CC-46CB-96EF-8416EEB9E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3224" y="431788"/>
              <a:ext cx="2766328" cy="1185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C1519B9-F86D-452C-9A1D-1A6BDB6652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64" y="227326"/>
            <a:ext cx="2812727" cy="46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D6EF8D-D9C3-4899-BD47-DC020B54FAA4}"/>
              </a:ext>
            </a:extLst>
          </p:cNvPr>
          <p:cNvSpPr txBox="1"/>
          <p:nvPr/>
        </p:nvSpPr>
        <p:spPr>
          <a:xfrm>
            <a:off x="3759923" y="4517761"/>
            <a:ext cx="152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전공 지식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5CFDB9F-D075-4EAD-9473-15C1459EDD7F}"/>
              </a:ext>
            </a:extLst>
          </p:cNvPr>
          <p:cNvGraphicFramePr>
            <a:graphicFrameLocks noGrp="1"/>
          </p:cNvGraphicFramePr>
          <p:nvPr/>
        </p:nvGraphicFramePr>
        <p:xfrm>
          <a:off x="5162095" y="1282701"/>
          <a:ext cx="6704468" cy="5187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234">
                  <a:extLst>
                    <a:ext uri="{9D8B030D-6E8A-4147-A177-3AD203B41FA5}">
                      <a16:colId xmlns:a16="http://schemas.microsoft.com/office/drawing/2014/main" val="4207612245"/>
                    </a:ext>
                  </a:extLst>
                </a:gridCol>
                <a:gridCol w="3352234">
                  <a:extLst>
                    <a:ext uri="{9D8B030D-6E8A-4147-A177-3AD203B41FA5}">
                      <a16:colId xmlns:a16="http://schemas.microsoft.com/office/drawing/2014/main" val="3297348615"/>
                    </a:ext>
                  </a:extLst>
                </a:gridCol>
              </a:tblGrid>
              <a:tr h="2317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필요 업무 지식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82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6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365471"/>
                  </a:ext>
                </a:extLst>
              </a:tr>
              <a:tr h="117093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엔진 기본 지식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05689"/>
                  </a:ext>
                </a:extLst>
              </a:tr>
              <a:tr h="138112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PID </a:t>
                      </a:r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51658"/>
                  </a:ext>
                </a:extLst>
              </a:tr>
              <a:tr h="103621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엔진 적용 센서</a:t>
                      </a:r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, PLC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434220"/>
                  </a:ext>
                </a:extLst>
              </a:tr>
              <a:tr h="12332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통신 구조 </a:t>
                      </a:r>
                      <a:r>
                        <a:rPr lang="en-US" altLang="ko-KR" dirty="0">
                          <a:latin typeface="HD현대체  Light" panose="02090600000101010101" pitchFamily="18" charset="-127"/>
                          <a:ea typeface="HD현대체  Light" panose="02090600000101010101" pitchFamily="18" charset="-127"/>
                        </a:rPr>
                        <a:t>(OSI 7 Layer)</a:t>
                      </a:r>
                      <a:endParaRPr lang="ko-KR" altLang="en-US" dirty="0">
                        <a:latin typeface="HD현대체  Light" panose="02090600000101010101" pitchFamily="18" charset="-127"/>
                        <a:ea typeface="HD현대체  Light" panose="0209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820244"/>
                  </a:ext>
                </a:extLst>
              </a:tr>
            </a:tbl>
          </a:graphicData>
        </a:graphic>
      </p:graphicFrame>
      <p:pic>
        <p:nvPicPr>
          <p:cNvPr id="6" name="Picture 2" descr="A comparison study of OTTO &amp; Diesel cycles and suitability of natural gas -  DieselShip">
            <a:extLst>
              <a:ext uri="{FF2B5EF4-FFF2-40B4-BE49-F238E27FC236}">
                <a16:creationId xmlns:a16="http://schemas.microsoft.com/office/drawing/2014/main" id="{B4B71485-2778-45EF-95BF-E5EB272B4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133" y="1751176"/>
            <a:ext cx="2588473" cy="97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74CB11-FF2C-4C25-B172-3218A109467F}"/>
              </a:ext>
            </a:extLst>
          </p:cNvPr>
          <p:cNvSpPr/>
          <p:nvPr/>
        </p:nvSpPr>
        <p:spPr>
          <a:xfrm>
            <a:off x="5149395" y="2818651"/>
            <a:ext cx="6694943" cy="36541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PageNumberBox">
            <a:extLst>
              <a:ext uri="{FF2B5EF4-FFF2-40B4-BE49-F238E27FC236}">
                <a16:creationId xmlns:a16="http://schemas.microsoft.com/office/drawing/2014/main" id="{58332633-A8C7-401D-A4A4-B855E29A6418}"/>
              </a:ext>
            </a:extLst>
          </p:cNvPr>
          <p:cNvSpPr txBox="1"/>
          <p:nvPr/>
        </p:nvSpPr>
        <p:spPr>
          <a:xfrm>
            <a:off x="10922000" y="6540500"/>
            <a:ext cx="1143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altLang="ko-KR" sz="1200" dirty="0"/>
              <a:t>7 / 13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2260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C1519B9-F86D-452C-9A1D-1A6BDB6652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64" y="227326"/>
            <a:ext cx="2812727" cy="468000"/>
          </a:xfrm>
          <a:prstGeom prst="rect">
            <a:avLst/>
          </a:prstGeom>
        </p:spPr>
      </p:pic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473340EF-5E9A-42FB-BCAC-933C45D40E0F}"/>
              </a:ext>
            </a:extLst>
          </p:cNvPr>
          <p:cNvSpPr txBox="1">
            <a:spLocks/>
          </p:cNvSpPr>
          <p:nvPr/>
        </p:nvSpPr>
        <p:spPr>
          <a:xfrm>
            <a:off x="552893" y="695326"/>
            <a:ext cx="5543107" cy="797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accent2"/>
                </a:solidFill>
                <a:latin typeface="Noto Sans" panose="020B0502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업무 산출물</a:t>
            </a:r>
            <a:endParaRPr lang="en-GB" b="0" dirty="0">
              <a:solidFill>
                <a:srgbClr val="092453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660F9B-F769-49A2-ADF2-1E9AE74A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59" y="1262861"/>
            <a:ext cx="9681882" cy="52633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67ED06F-49A2-42A7-8D7A-02009A847A62}"/>
              </a:ext>
            </a:extLst>
          </p:cNvPr>
          <p:cNvSpPr txBox="1">
            <a:spLocks/>
          </p:cNvSpPr>
          <p:nvPr/>
        </p:nvSpPr>
        <p:spPr>
          <a:xfrm>
            <a:off x="552893" y="365126"/>
            <a:ext cx="5009707" cy="3159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chemeClr val="accent6"/>
                </a:solidFill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2. </a:t>
            </a:r>
            <a:r>
              <a:rPr lang="ko-KR" alt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실습 기간 업무 소개</a:t>
            </a:r>
            <a:endParaRPr lang="en-GB" b="0" dirty="0">
              <a:solidFill>
                <a:srgbClr val="118233"/>
              </a:solidFill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sp>
        <p:nvSpPr>
          <p:cNvPr id="11" name="PageNumberBox">
            <a:extLst>
              <a:ext uri="{FF2B5EF4-FFF2-40B4-BE49-F238E27FC236}">
                <a16:creationId xmlns:a16="http://schemas.microsoft.com/office/drawing/2014/main" id="{10F67340-FFF5-4343-B4AE-7277ED2C2AA7}"/>
              </a:ext>
            </a:extLst>
          </p:cNvPr>
          <p:cNvSpPr txBox="1"/>
          <p:nvPr/>
        </p:nvSpPr>
        <p:spPr>
          <a:xfrm>
            <a:off x="10922000" y="6540500"/>
            <a:ext cx="1143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altLang="ko-KR" sz="1200" dirty="0"/>
              <a:t>8 / 13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078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E9094DC-7591-B5C5-21C6-000A0B2A7152}"/>
              </a:ext>
            </a:extLst>
          </p:cNvPr>
          <p:cNvSpPr txBox="1">
            <a:spLocks/>
          </p:cNvSpPr>
          <p:nvPr/>
        </p:nvSpPr>
        <p:spPr>
          <a:xfrm>
            <a:off x="552893" y="695326"/>
            <a:ext cx="5543107" cy="7971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400" b="1" i="0" kern="1200">
                <a:solidFill>
                  <a:schemeClr val="accent2"/>
                </a:solidFill>
                <a:latin typeface="Noto Sans" panose="020B050204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accent6"/>
                </a:solidFill>
                <a:latin typeface="Noto Sans Light" panose="020B040204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HD</a:t>
            </a:r>
            <a:r>
              <a:rPr lang="ko-KR" altLang="en-US" b="0" dirty="0">
                <a:solidFill>
                  <a:srgbClr val="092453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현대중공업 인턴 지원 활동</a:t>
            </a:r>
            <a:endParaRPr lang="en-GB" b="0" dirty="0">
              <a:solidFill>
                <a:srgbClr val="092453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8A61751-0190-4B4F-8BF8-AE473AAD997F}"/>
              </a:ext>
            </a:extLst>
          </p:cNvPr>
          <p:cNvSpPr txBox="1">
            <a:spLocks/>
          </p:cNvSpPr>
          <p:nvPr/>
        </p:nvSpPr>
        <p:spPr>
          <a:xfrm>
            <a:off x="552893" y="365126"/>
            <a:ext cx="5009707" cy="3159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i="0" kern="1200">
                <a:solidFill>
                  <a:schemeClr val="accent6"/>
                </a:solidFill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3. </a:t>
            </a:r>
            <a:r>
              <a:rPr lang="ko-KR" altLang="en-US" b="0" dirty="0">
                <a:solidFill>
                  <a:srgbClr val="118233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</a:rPr>
              <a:t>업무 외 인턴 활동</a:t>
            </a:r>
            <a:endParaRPr lang="en-GB" b="0" dirty="0">
              <a:solidFill>
                <a:srgbClr val="118233"/>
              </a:solidFill>
              <a:latin typeface="HD현대체  Medium" panose="02090600000101010101" pitchFamily="18" charset="-127"/>
              <a:ea typeface="HD현대체  Medium" panose="0209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1519B9-F86D-452C-9A1D-1A6BDB6652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64" y="227326"/>
            <a:ext cx="2812727" cy="46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6995E2-4DCC-4260-BF5F-262798E65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33905" r="1023" b="10607"/>
          <a:stretch/>
        </p:blipFill>
        <p:spPr>
          <a:xfrm>
            <a:off x="552893" y="1286033"/>
            <a:ext cx="3108392" cy="23312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31CDE08-743D-4FC9-A1BE-0C1473C81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3" y="3999655"/>
            <a:ext cx="3108393" cy="23312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F6A3D2-8F6A-4CB5-BF08-9544D8822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49" y="1286033"/>
            <a:ext cx="3146305" cy="233129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CEBA19-7C3A-4688-BCA3-C75A61990D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49" y="3999655"/>
            <a:ext cx="3146305" cy="2331294"/>
          </a:xfrm>
          <a:prstGeom prst="rect">
            <a:avLst/>
          </a:prstGeom>
        </p:spPr>
      </p:pic>
      <p:sp>
        <p:nvSpPr>
          <p:cNvPr id="28" name="내용 개체 틀 7">
            <a:extLst>
              <a:ext uri="{FF2B5EF4-FFF2-40B4-BE49-F238E27FC236}">
                <a16:creationId xmlns:a16="http://schemas.microsoft.com/office/drawing/2014/main" id="{7874C221-E199-415F-808A-808BDC84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688" y="2030686"/>
            <a:ext cx="2920490" cy="841988"/>
          </a:xfrm>
        </p:spPr>
        <p:txBody>
          <a:bodyPr>
            <a:noAutofit/>
          </a:bodyPr>
          <a:lstStyle/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HD</a:t>
            </a: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현대중공업 야드 투어</a:t>
            </a:r>
            <a:br>
              <a:rPr lang="en-US" altLang="ko-KR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사업 전반 투어 진행</a:t>
            </a:r>
            <a:endParaRPr lang="en-US" altLang="ko-KR" sz="16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29" name="내용 개체 틀 7">
            <a:extLst>
              <a:ext uri="{FF2B5EF4-FFF2-40B4-BE49-F238E27FC236}">
                <a16:creationId xmlns:a16="http://schemas.microsoft.com/office/drawing/2014/main" id="{2E1E86DF-5129-4025-A67B-807E135BB7CA}"/>
              </a:ext>
            </a:extLst>
          </p:cNvPr>
          <p:cNvSpPr txBox="1">
            <a:spLocks/>
          </p:cNvSpPr>
          <p:nvPr/>
        </p:nvSpPr>
        <p:spPr>
          <a:xfrm>
            <a:off x="3755688" y="4744308"/>
            <a:ext cx="2920490" cy="841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문수구장</a:t>
            </a: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 투어</a:t>
            </a:r>
            <a:br>
              <a:rPr lang="en-US" altLang="ko-KR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울산 현대 </a:t>
            </a:r>
            <a:r>
              <a:rPr lang="en-US" altLang="ko-KR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FC </a:t>
            </a: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투어 진행</a:t>
            </a:r>
            <a:endParaRPr lang="en-US" altLang="ko-KR" sz="16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30" name="내용 개체 틀 7">
            <a:extLst>
              <a:ext uri="{FF2B5EF4-FFF2-40B4-BE49-F238E27FC236}">
                <a16:creationId xmlns:a16="http://schemas.microsoft.com/office/drawing/2014/main" id="{3EB5AD9C-D33D-45C8-88DB-7D1DD0246C46}"/>
              </a:ext>
            </a:extLst>
          </p:cNvPr>
          <p:cNvSpPr txBox="1">
            <a:spLocks/>
          </p:cNvSpPr>
          <p:nvPr/>
        </p:nvSpPr>
        <p:spPr>
          <a:xfrm>
            <a:off x="9444654" y="2030686"/>
            <a:ext cx="2920490" cy="841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HD</a:t>
            </a: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아트센터 시설 사용</a:t>
            </a:r>
            <a:br>
              <a:rPr lang="en-US" altLang="ko-KR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인턴 동기들과 볼링</a:t>
            </a:r>
            <a:endParaRPr lang="en-US" altLang="ko-KR" sz="16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31" name="내용 개체 틀 7">
            <a:extLst>
              <a:ext uri="{FF2B5EF4-FFF2-40B4-BE49-F238E27FC236}">
                <a16:creationId xmlns:a16="http://schemas.microsoft.com/office/drawing/2014/main" id="{9004E8F2-39D9-4137-B945-54DA3378571F}"/>
              </a:ext>
            </a:extLst>
          </p:cNvPr>
          <p:cNvSpPr txBox="1">
            <a:spLocks/>
          </p:cNvSpPr>
          <p:nvPr/>
        </p:nvSpPr>
        <p:spPr>
          <a:xfrm>
            <a:off x="9444654" y="4744308"/>
            <a:ext cx="2920490" cy="841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HD현대체  Medium" panose="02090600000101010101" pitchFamily="18" charset="-127"/>
                <a:ea typeface="HD현대체  Medium" panose="0209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석식 간담회 진행</a:t>
            </a:r>
            <a:br>
              <a:rPr lang="en-US" altLang="ko-KR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HD현대체  Light" panose="02090600000101010101" pitchFamily="18" charset="-127"/>
                <a:ea typeface="HD현대체  Light" panose="02090600000101010101" pitchFamily="18" charset="-127"/>
              </a:rPr>
              <a:t>인턴 선배 초청 및 간담회</a:t>
            </a:r>
            <a:endParaRPr lang="en-US" altLang="ko-KR" sz="1600" dirty="0">
              <a:solidFill>
                <a:schemeClr val="tx1"/>
              </a:solidFill>
              <a:latin typeface="HD현대체  Light" panose="02090600000101010101" pitchFamily="18" charset="-127"/>
              <a:ea typeface="HD현대체  Light" panose="02090600000101010101" pitchFamily="18" charset="-127"/>
            </a:endParaRPr>
          </a:p>
        </p:txBody>
      </p:sp>
      <p:sp>
        <p:nvSpPr>
          <p:cNvPr id="15" name="PageNumberBox">
            <a:extLst>
              <a:ext uri="{FF2B5EF4-FFF2-40B4-BE49-F238E27FC236}">
                <a16:creationId xmlns:a16="http://schemas.microsoft.com/office/drawing/2014/main" id="{4FAB8F66-F6C3-49E8-B61C-F90BDC8C1A6B}"/>
              </a:ext>
            </a:extLst>
          </p:cNvPr>
          <p:cNvSpPr txBox="1"/>
          <p:nvPr/>
        </p:nvSpPr>
        <p:spPr>
          <a:xfrm>
            <a:off x="10922000" y="6540500"/>
            <a:ext cx="1143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r>
              <a:rPr lang="en-US" altLang="ko-KR" sz="1200" dirty="0"/>
              <a:t>9 / 13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351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620</Words>
  <Application>Microsoft Office PowerPoint</Application>
  <PresentationFormat>와이드스크린</PresentationFormat>
  <Paragraphs>135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HDHyundaiGothicEN  Light</vt:lpstr>
      <vt:lpstr>HD현대고딕  Regular</vt:lpstr>
      <vt:lpstr>HD현대체  Light</vt:lpstr>
      <vt:lpstr>HD현대체  Medium</vt:lpstr>
      <vt:lpstr>HD현대체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권형욱(Kwon, Hyeonguk)/인턴/엔진제어시스템설계부/HD현대중공업</dc:creator>
  <cp:lastModifiedBy>권형욱(Kwon, Hyeonguk)/인턴/엔진제어시스템설계부/HD현대중공업</cp:lastModifiedBy>
  <cp:revision>3</cp:revision>
  <dcterms:created xsi:type="dcterms:W3CDTF">2025-12-16T06:17:11Z</dcterms:created>
  <dcterms:modified xsi:type="dcterms:W3CDTF">2025-12-17T04:17:24Z</dcterms:modified>
</cp:coreProperties>
</file>